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63" r:id="rId2"/>
    <p:sldId id="264" r:id="rId3"/>
    <p:sldId id="265" r:id="rId4"/>
    <p:sldId id="268" r:id="rId5"/>
    <p:sldId id="260" r:id="rId6"/>
    <p:sldId id="262" r:id="rId7"/>
    <p:sldId id="269" r:id="rId8"/>
    <p:sldId id="279" r:id="rId9"/>
    <p:sldId id="267" r:id="rId10"/>
    <p:sldId id="280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5" r:id="rId27"/>
    <p:sldId id="296" r:id="rId28"/>
    <p:sldId id="292" r:id="rId29"/>
    <p:sldId id="293" r:id="rId30"/>
    <p:sldId id="294" r:id="rId31"/>
    <p:sldId id="297" r:id="rId32"/>
    <p:sldId id="272" r:id="rId33"/>
    <p:sldId id="301" r:id="rId34"/>
    <p:sldId id="300" r:id="rId35"/>
    <p:sldId id="298" r:id="rId36"/>
    <p:sldId id="299" r:id="rId37"/>
    <p:sldId id="271" r:id="rId38"/>
    <p:sldId id="285" r:id="rId39"/>
    <p:sldId id="257" r:id="rId40"/>
    <p:sldId id="258" r:id="rId41"/>
    <p:sldId id="259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'conf-fre'!$B$5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'conf-fre'!$C$4:$I$4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'conf-fre'!$C$5:$I$5</c:f>
              <c:numCache>
                <c:formatCode>General</c:formatCode>
                <c:ptCount val="7"/>
                <c:pt idx="0">
                  <c:v>5</c:v>
                </c:pt>
                <c:pt idx="1">
                  <c:v>1562</c:v>
                </c:pt>
                <c:pt idx="2">
                  <c:v>194</c:v>
                </c:pt>
                <c:pt idx="3">
                  <c:v>121</c:v>
                </c:pt>
                <c:pt idx="4">
                  <c:v>100</c:v>
                </c:pt>
                <c:pt idx="5">
                  <c:v>58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C-4B2B-9524-C17E34EF6E97}"/>
            </c:ext>
          </c:extLst>
        </c:ser>
        <c:ser>
          <c:idx val="1"/>
          <c:order val="1"/>
          <c:tx>
            <c:strRef>
              <c:f>'conf-fre'!$B$6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'conf-fre'!$C$4:$I$4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'conf-fre'!$C$6:$I$6</c:f>
              <c:numCache>
                <c:formatCode>General</c:formatCode>
                <c:ptCount val="7"/>
                <c:pt idx="0">
                  <c:v>7</c:v>
                </c:pt>
                <c:pt idx="1">
                  <c:v>1504</c:v>
                </c:pt>
                <c:pt idx="2">
                  <c:v>170</c:v>
                </c:pt>
                <c:pt idx="3">
                  <c:v>93</c:v>
                </c:pt>
                <c:pt idx="4">
                  <c:v>90</c:v>
                </c:pt>
                <c:pt idx="5">
                  <c:v>62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C-4B2B-9524-C17E34EF6E97}"/>
            </c:ext>
          </c:extLst>
        </c:ser>
        <c:ser>
          <c:idx val="2"/>
          <c:order val="2"/>
          <c:tx>
            <c:strRef>
              <c:f>'conf-fre'!$B$7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'conf-fre'!$C$4:$I$4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'conf-fre'!$C$7:$I$7</c:f>
              <c:numCache>
                <c:formatCode>General</c:formatCode>
                <c:ptCount val="7"/>
                <c:pt idx="0">
                  <c:v>5</c:v>
                </c:pt>
                <c:pt idx="1">
                  <c:v>725</c:v>
                </c:pt>
                <c:pt idx="2">
                  <c:v>86</c:v>
                </c:pt>
                <c:pt idx="3">
                  <c:v>68</c:v>
                </c:pt>
                <c:pt idx="4">
                  <c:v>60</c:v>
                </c:pt>
                <c:pt idx="5">
                  <c:v>35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AC-4B2B-9524-C17E34EF6E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737248"/>
        <c:axId val="145729344"/>
      </c:barChart>
      <c:catAx>
        <c:axId val="14573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729344"/>
        <c:crosses val="autoZero"/>
        <c:auto val="1"/>
        <c:lblAlgn val="ctr"/>
        <c:lblOffset val="100"/>
        <c:noMultiLvlLbl val="0"/>
      </c:catAx>
      <c:valAx>
        <c:axId val="14572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73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'conf-fre'!$B$27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'conf-fre'!$C$27:$I$27</c:f>
              <c:numCache>
                <c:formatCode>General</c:formatCode>
                <c:ptCount val="7"/>
                <c:pt idx="0">
                  <c:v>6435</c:v>
                </c:pt>
                <c:pt idx="1">
                  <c:v>624</c:v>
                </c:pt>
                <c:pt idx="2">
                  <c:v>375</c:v>
                </c:pt>
                <c:pt idx="3">
                  <c:v>263</c:v>
                </c:pt>
                <c:pt idx="4">
                  <c:v>177</c:v>
                </c:pt>
                <c:pt idx="5">
                  <c:v>10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36-4D76-8541-6B2E5D8BF7B2}"/>
            </c:ext>
          </c:extLst>
        </c:ser>
        <c:ser>
          <c:idx val="1"/>
          <c:order val="1"/>
          <c:tx>
            <c:strRef>
              <c:f>'conf-fre'!$B$28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'conf-fre'!$C$28:$I$28</c:f>
              <c:numCache>
                <c:formatCode>General</c:formatCode>
                <c:ptCount val="7"/>
                <c:pt idx="0">
                  <c:v>7021</c:v>
                </c:pt>
                <c:pt idx="1">
                  <c:v>678</c:v>
                </c:pt>
                <c:pt idx="2">
                  <c:v>364</c:v>
                </c:pt>
                <c:pt idx="3">
                  <c:v>254</c:v>
                </c:pt>
                <c:pt idx="4">
                  <c:v>185</c:v>
                </c:pt>
                <c:pt idx="5">
                  <c:v>16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36-4D76-8541-6B2E5D8BF7B2}"/>
            </c:ext>
          </c:extLst>
        </c:ser>
        <c:ser>
          <c:idx val="2"/>
          <c:order val="2"/>
          <c:tx>
            <c:strRef>
              <c:f>'conf-fre'!$B$29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'conf-fre'!$C$29:$I$29</c:f>
              <c:numCache>
                <c:formatCode>General</c:formatCode>
                <c:ptCount val="7"/>
                <c:pt idx="0">
                  <c:v>6909</c:v>
                </c:pt>
                <c:pt idx="1">
                  <c:v>561</c:v>
                </c:pt>
                <c:pt idx="2">
                  <c:v>377</c:v>
                </c:pt>
                <c:pt idx="3">
                  <c:v>252</c:v>
                </c:pt>
                <c:pt idx="4">
                  <c:v>200</c:v>
                </c:pt>
                <c:pt idx="5">
                  <c:v>14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36-4D76-8541-6B2E5D8BF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228144"/>
        <c:axId val="252220656"/>
      </c:barChart>
      <c:catAx>
        <c:axId val="25222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0656"/>
        <c:crosses val="autoZero"/>
        <c:auto val="1"/>
        <c:lblAlgn val="ctr"/>
        <c:lblOffset val="100"/>
        <c:noMultiLvlLbl val="0"/>
      </c:catAx>
      <c:valAx>
        <c:axId val="25222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Sheet2!$E$41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Sheet2!$F$40:$J$40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Gn (2k)</c:v>
                </c:pt>
              </c:strCache>
            </c:strRef>
          </c:cat>
          <c:val>
            <c:numRef>
              <c:f>Sheet2!$F$41:$J$41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73-488B-A699-08D20BE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988911"/>
        <c:axId val="1299990159"/>
      </c:lineChart>
      <c:catAx>
        <c:axId val="129998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90159"/>
        <c:crosses val="autoZero"/>
        <c:auto val="1"/>
        <c:lblAlgn val="ctr"/>
        <c:lblOffset val="100"/>
        <c:noMultiLvlLbl val="0"/>
      </c:catAx>
      <c:valAx>
        <c:axId val="1299990159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Sheet2!$C$25</c:f>
              <c:strCache>
                <c:ptCount val="1"/>
                <c:pt idx="0">
                  <c:v>&gt;= 0.9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Sheet2!$D$25:$H$25</c:f>
              <c:numCache>
                <c:formatCode>General</c:formatCode>
                <c:ptCount val="5"/>
                <c:pt idx="0">
                  <c:v>75.73</c:v>
                </c:pt>
                <c:pt idx="1">
                  <c:v>79.41</c:v>
                </c:pt>
                <c:pt idx="2">
                  <c:v>80.03</c:v>
                </c:pt>
                <c:pt idx="3">
                  <c:v>81.180000000000007</c:v>
                </c:pt>
                <c:pt idx="4">
                  <c:v>82.78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2C-4990-A0BA-A132FBAC5364}"/>
            </c:ext>
          </c:extLst>
        </c:ser>
        <c:ser>
          <c:idx val="1"/>
          <c:order val="1"/>
          <c:tx>
            <c:strRef>
              <c:f>Sheet2!$C$26</c:f>
              <c:strCache>
                <c:ptCount val="1"/>
                <c:pt idx="0">
                  <c:v>&gt;= 0.4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Sheet2!$D$26:$H$26</c:f>
              <c:numCache>
                <c:formatCode>General</c:formatCode>
                <c:ptCount val="5"/>
                <c:pt idx="0">
                  <c:v>75.73</c:v>
                </c:pt>
                <c:pt idx="1">
                  <c:v>78.459999999999994</c:v>
                </c:pt>
                <c:pt idx="2">
                  <c:v>79.150000000000006</c:v>
                </c:pt>
                <c:pt idx="3">
                  <c:v>81.459999999999994</c:v>
                </c:pt>
                <c:pt idx="4">
                  <c:v>83.03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2C-4990-A0BA-A132FBAC5364}"/>
            </c:ext>
          </c:extLst>
        </c:ser>
        <c:ser>
          <c:idx val="2"/>
          <c:order val="2"/>
          <c:tx>
            <c:strRef>
              <c:f>Sheet2!$C$27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Sheet2!$D$27:$H$27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2C-4990-A0BA-A132FBAC5364}"/>
            </c:ext>
          </c:extLst>
        </c:ser>
        <c:ser>
          <c:idx val="3"/>
          <c:order val="3"/>
          <c:tx>
            <c:strRef>
              <c:f>Sheet2!$C$28</c:f>
              <c:strCache>
                <c:ptCount val="1"/>
                <c:pt idx="0">
                  <c:v>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Sheet2!$D$28:$H$28</c:f>
              <c:numCache>
                <c:formatCode>General</c:formatCode>
                <c:ptCount val="5"/>
                <c:pt idx="0">
                  <c:v>75.73</c:v>
                </c:pt>
                <c:pt idx="1">
                  <c:v>78.64</c:v>
                </c:pt>
                <c:pt idx="2">
                  <c:v>78.459999999999994</c:v>
                </c:pt>
                <c:pt idx="3">
                  <c:v>81.39</c:v>
                </c:pt>
                <c:pt idx="4">
                  <c:v>81.45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32C-4990-A0BA-A132FBAC5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341727"/>
        <c:axId val="1536333823"/>
      </c:lineChart>
      <c:catAx>
        <c:axId val="153634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33823"/>
        <c:crosses val="autoZero"/>
        <c:auto val="1"/>
        <c:lblAlgn val="ctr"/>
        <c:lblOffset val="100"/>
        <c:noMultiLvlLbl val="0"/>
      </c:catAx>
      <c:valAx>
        <c:axId val="1536333823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4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20253718285214"/>
          <c:y val="2.7777777777777776E-2"/>
          <c:w val="0.78385834021839751"/>
          <c:h val="5.9445586155381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Sheet1!$J$23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Sheet1!$J$24:$J$33</c:f>
              <c:numCache>
                <c:formatCode>General</c:formatCode>
                <c:ptCount val="10"/>
                <c:pt idx="0">
                  <c:v>66.62</c:v>
                </c:pt>
                <c:pt idx="1">
                  <c:v>68.260000000000005</c:v>
                </c:pt>
                <c:pt idx="2">
                  <c:v>74.05</c:v>
                </c:pt>
                <c:pt idx="3">
                  <c:v>73.92</c:v>
                </c:pt>
                <c:pt idx="4">
                  <c:v>73.31</c:v>
                </c:pt>
                <c:pt idx="5">
                  <c:v>77.45</c:v>
                </c:pt>
                <c:pt idx="6">
                  <c:v>79.03</c:v>
                </c:pt>
                <c:pt idx="7">
                  <c:v>78.88</c:v>
                </c:pt>
                <c:pt idx="8">
                  <c:v>80.17</c:v>
                </c:pt>
                <c:pt idx="9">
                  <c:v>81.27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45-45F8-A22F-58AEEDA963BC}"/>
            </c:ext>
          </c:extLst>
        </c:ser>
        <c:ser>
          <c:idx val="1"/>
          <c:order val="1"/>
          <c:tx>
            <c:strRef>
              <c:f>Sheet1!$K$23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Sheet1!$K$24:$K$33</c:f>
              <c:numCache>
                <c:formatCode>General</c:formatCode>
                <c:ptCount val="10"/>
                <c:pt idx="0">
                  <c:v>66.62</c:v>
                </c:pt>
                <c:pt idx="1">
                  <c:v>69.400000000000006</c:v>
                </c:pt>
                <c:pt idx="2">
                  <c:v>72.31</c:v>
                </c:pt>
                <c:pt idx="3">
                  <c:v>73.56</c:v>
                </c:pt>
                <c:pt idx="4">
                  <c:v>76.05</c:v>
                </c:pt>
                <c:pt idx="5">
                  <c:v>77.02</c:v>
                </c:pt>
                <c:pt idx="6">
                  <c:v>77.5</c:v>
                </c:pt>
                <c:pt idx="7">
                  <c:v>78.83</c:v>
                </c:pt>
                <c:pt idx="8">
                  <c:v>79.41</c:v>
                </c:pt>
                <c:pt idx="9">
                  <c:v>82.06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45-45F8-A22F-58AEEDA963BC}"/>
            </c:ext>
          </c:extLst>
        </c:ser>
        <c:ser>
          <c:idx val="2"/>
          <c:order val="2"/>
          <c:tx>
            <c:strRef>
              <c:f>Sheet1!$L$23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Sheet1!$L$24:$L$33</c:f>
              <c:numCache>
                <c:formatCode>General</c:formatCode>
                <c:ptCount val="10"/>
                <c:pt idx="0">
                  <c:v>66.62</c:v>
                </c:pt>
                <c:pt idx="1">
                  <c:v>66.319999999999993</c:v>
                </c:pt>
                <c:pt idx="2">
                  <c:v>73.650000000000006</c:v>
                </c:pt>
                <c:pt idx="3">
                  <c:v>73.819999999999993</c:v>
                </c:pt>
                <c:pt idx="4">
                  <c:v>75.150000000000006</c:v>
                </c:pt>
                <c:pt idx="5">
                  <c:v>74.92</c:v>
                </c:pt>
                <c:pt idx="6">
                  <c:v>76.61</c:v>
                </c:pt>
                <c:pt idx="7">
                  <c:v>78.150000000000006</c:v>
                </c:pt>
                <c:pt idx="8">
                  <c:v>78.510000000000005</c:v>
                </c:pt>
                <c:pt idx="9">
                  <c:v>78.489999999999995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45-45F8-A22F-58AEEDA96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0934032"/>
        <c:axId val="530946512"/>
      </c:lineChart>
      <c:catAx>
        <c:axId val="53093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946512"/>
        <c:crosses val="autoZero"/>
        <c:auto val="1"/>
        <c:lblAlgn val="ctr"/>
        <c:lblOffset val="100"/>
        <c:noMultiLvlLbl val="0"/>
      </c:catAx>
      <c:valAx>
        <c:axId val="530946512"/>
        <c:scaling>
          <c:orientation val="minMax"/>
          <c:min val="6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93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Sheet2!$E$21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Sheet2!$F$21:$L$21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88.66</c:v>
                </c:pt>
                <c:pt idx="2">
                  <c:v>75.84</c:v>
                </c:pt>
                <c:pt idx="3">
                  <c:v>85.97</c:v>
                </c:pt>
                <c:pt idx="4">
                  <c:v>84.15</c:v>
                </c:pt>
                <c:pt idx="5">
                  <c:v>72.599999999999994</c:v>
                </c:pt>
                <c:pt idx="6">
                  <c:v>70.08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D-4086-B21B-6F754E622B52}"/>
            </c:ext>
          </c:extLst>
        </c:ser>
        <c:ser>
          <c:idx val="1"/>
          <c:order val="1"/>
          <c:tx>
            <c:strRef>
              <c:f>Sheet2!$E$22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Sheet2!$F$22:$L$22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68.19</c:v>
                </c:pt>
                <c:pt idx="2">
                  <c:v>77.260000000000005</c:v>
                </c:pt>
                <c:pt idx="3">
                  <c:v>65.36</c:v>
                </c:pt>
                <c:pt idx="4">
                  <c:v>84.06</c:v>
                </c:pt>
                <c:pt idx="5">
                  <c:v>79.400000000000006</c:v>
                </c:pt>
                <c:pt idx="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2D-4086-B21B-6F754E622B52}"/>
            </c:ext>
          </c:extLst>
        </c:ser>
        <c:ser>
          <c:idx val="2"/>
          <c:order val="2"/>
          <c:tx>
            <c:strRef>
              <c:f>Sheet2!$E$23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Sheet2!$F$23:$L$23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70.41</c:v>
                </c:pt>
                <c:pt idx="2">
                  <c:v>68.98</c:v>
                </c:pt>
                <c:pt idx="3">
                  <c:v>79.33</c:v>
                </c:pt>
                <c:pt idx="4">
                  <c:v>74.900000000000006</c:v>
                </c:pt>
                <c:pt idx="5">
                  <c:v>69.56</c:v>
                </c:pt>
                <c:pt idx="6">
                  <c:v>65.430000000000007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2D-4086-B21B-6F754E622B52}"/>
            </c:ext>
          </c:extLst>
        </c:ser>
        <c:ser>
          <c:idx val="3"/>
          <c:order val="3"/>
          <c:tx>
            <c:strRef>
              <c:f>Sheet2!$E$24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Sheet2!$F$24:$L$24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86.78</c:v>
                </c:pt>
                <c:pt idx="2">
                  <c:v>64.180000000000007</c:v>
                </c:pt>
                <c:pt idx="3">
                  <c:v>65.430000000000007</c:v>
                </c:pt>
                <c:pt idx="4">
                  <c:v>80.38</c:v>
                </c:pt>
                <c:pt idx="5">
                  <c:v>56.11</c:v>
                </c:pt>
                <c:pt idx="6">
                  <c:v>70.84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2D-4086-B21B-6F754E622B52}"/>
            </c:ext>
          </c:extLst>
        </c:ser>
        <c:ser>
          <c:idx val="4"/>
          <c:order val="4"/>
          <c:tx>
            <c:strRef>
              <c:f>Sheet2!$E$25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Sheet2!$F$25:$L$25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50.8</c:v>
                </c:pt>
                <c:pt idx="2">
                  <c:v>55.53</c:v>
                </c:pt>
                <c:pt idx="3">
                  <c:v>71.14</c:v>
                </c:pt>
                <c:pt idx="4">
                  <c:v>64.900000000000006</c:v>
                </c:pt>
                <c:pt idx="5">
                  <c:v>56.05</c:v>
                </c:pt>
                <c:pt idx="6">
                  <c:v>57.22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2D-4086-B21B-6F754E622B52}"/>
            </c:ext>
          </c:extLst>
        </c:ser>
        <c:ser>
          <c:idx val="5"/>
          <c:order val="5"/>
          <c:tx>
            <c:strRef>
              <c:f>Sheet2!$E$26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Sheet2!$F$26:$L$26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79.599999999999994</c:v>
                </c:pt>
                <c:pt idx="2">
                  <c:v>73.66</c:v>
                </c:pt>
                <c:pt idx="3">
                  <c:v>71.7</c:v>
                </c:pt>
                <c:pt idx="4">
                  <c:v>73.28</c:v>
                </c:pt>
                <c:pt idx="5">
                  <c:v>76.48</c:v>
                </c:pt>
                <c:pt idx="6">
                  <c:v>65.78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2D-4086-B21B-6F754E622B52}"/>
            </c:ext>
          </c:extLst>
        </c:ser>
        <c:ser>
          <c:idx val="6"/>
          <c:order val="6"/>
          <c:tx>
            <c:strRef>
              <c:f>Sheet2!$E$27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Sheet2!$F$27:$L$27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2D-4086-B21B-6F754E622B52}"/>
            </c:ext>
          </c:extLst>
        </c:ser>
        <c:ser>
          <c:idx val="7"/>
          <c:order val="7"/>
          <c:tx>
            <c:strRef>
              <c:f>Sheet2!$E$28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Sheet2!$F$28:$L$28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D2D-4086-B21B-6F754E622B52}"/>
            </c:ext>
          </c:extLst>
        </c:ser>
        <c:ser>
          <c:idx val="8"/>
          <c:order val="8"/>
          <c:tx>
            <c:strRef>
              <c:f>Sheet2!$E$29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Sheet2!$F$29:$L$29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2D-4086-B21B-6F754E622B52}"/>
            </c:ext>
          </c:extLst>
        </c:ser>
        <c:ser>
          <c:idx val="9"/>
          <c:order val="9"/>
          <c:tx>
            <c:strRef>
              <c:f>Sheet2!$E$30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Sheet2!$F$30:$L$30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2D-4086-B21B-6F754E62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1121760"/>
        <c:axId val="541122176"/>
      </c:lineChart>
      <c:catAx>
        <c:axId val="5411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2176"/>
        <c:crosses val="autoZero"/>
        <c:auto val="1"/>
        <c:lblAlgn val="ctr"/>
        <c:lblOffset val="100"/>
        <c:noMultiLvlLbl val="0"/>
      </c:catAx>
      <c:valAx>
        <c:axId val="5411221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'conf-fre'!$B$12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'conf-fre'!$C$12:$I$12</c:f>
              <c:numCache>
                <c:formatCode>General</c:formatCode>
                <c:ptCount val="7"/>
                <c:pt idx="0">
                  <c:v>5834</c:v>
                </c:pt>
                <c:pt idx="1">
                  <c:v>111</c:v>
                </c:pt>
                <c:pt idx="2">
                  <c:v>48</c:v>
                </c:pt>
                <c:pt idx="3">
                  <c:v>54</c:v>
                </c:pt>
                <c:pt idx="4">
                  <c:v>34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A1-4EE7-89F0-FF5016E601B8}"/>
            </c:ext>
          </c:extLst>
        </c:ser>
        <c:ser>
          <c:idx val="1"/>
          <c:order val="1"/>
          <c:tx>
            <c:strRef>
              <c:f>'conf-fre'!$B$13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'conf-fre'!$C$13:$I$13</c:f>
              <c:numCache>
                <c:formatCode>General</c:formatCode>
                <c:ptCount val="7"/>
                <c:pt idx="0">
                  <c:v>6601</c:v>
                </c:pt>
                <c:pt idx="1">
                  <c:v>111</c:v>
                </c:pt>
                <c:pt idx="2">
                  <c:v>60</c:v>
                </c:pt>
                <c:pt idx="3">
                  <c:v>47</c:v>
                </c:pt>
                <c:pt idx="4">
                  <c:v>44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A1-4EE7-89F0-FF5016E601B8}"/>
            </c:ext>
          </c:extLst>
        </c:ser>
        <c:ser>
          <c:idx val="2"/>
          <c:order val="2"/>
          <c:tx>
            <c:strRef>
              <c:f>'conf-fre'!$B$14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'conf-fre'!$C$14:$I$14</c:f>
              <c:numCache>
                <c:formatCode>General</c:formatCode>
                <c:ptCount val="7"/>
                <c:pt idx="0">
                  <c:v>5875</c:v>
                </c:pt>
                <c:pt idx="1">
                  <c:v>197</c:v>
                </c:pt>
                <c:pt idx="2">
                  <c:v>130</c:v>
                </c:pt>
                <c:pt idx="3">
                  <c:v>104</c:v>
                </c:pt>
                <c:pt idx="4">
                  <c:v>108</c:v>
                </c:pt>
                <c:pt idx="5">
                  <c:v>11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A1-4EE7-89F0-FF5016E60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217744"/>
        <c:axId val="252221488"/>
      </c:barChart>
      <c:catAx>
        <c:axId val="25221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1488"/>
        <c:crosses val="autoZero"/>
        <c:auto val="1"/>
        <c:lblAlgn val="ctr"/>
        <c:lblOffset val="100"/>
        <c:noMultiLvlLbl val="0"/>
      </c:catAx>
      <c:valAx>
        <c:axId val="25222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1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'conf-fre'!$B$20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'conf-fre'!$C$19:$I$19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'conf-fre'!$C$20:$I$20</c:f>
              <c:numCache>
                <c:formatCode>General</c:formatCode>
                <c:ptCount val="7"/>
                <c:pt idx="0">
                  <c:v>714</c:v>
                </c:pt>
                <c:pt idx="1">
                  <c:v>1682</c:v>
                </c:pt>
                <c:pt idx="2">
                  <c:v>134</c:v>
                </c:pt>
                <c:pt idx="3">
                  <c:v>137</c:v>
                </c:pt>
                <c:pt idx="4">
                  <c:v>110</c:v>
                </c:pt>
                <c:pt idx="5">
                  <c:v>52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8-4143-935F-5A4458E66E41}"/>
            </c:ext>
          </c:extLst>
        </c:ser>
        <c:ser>
          <c:idx val="1"/>
          <c:order val="1"/>
          <c:tx>
            <c:strRef>
              <c:f>'conf-fre'!$B$21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'conf-fre'!$C$19:$I$19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'conf-fre'!$C$21:$I$21</c:f>
              <c:numCache>
                <c:formatCode>General</c:formatCode>
                <c:ptCount val="7"/>
                <c:pt idx="0">
                  <c:v>714</c:v>
                </c:pt>
                <c:pt idx="1">
                  <c:v>1680</c:v>
                </c:pt>
                <c:pt idx="2">
                  <c:v>115</c:v>
                </c:pt>
                <c:pt idx="3">
                  <c:v>110</c:v>
                </c:pt>
                <c:pt idx="4">
                  <c:v>94</c:v>
                </c:pt>
                <c:pt idx="5">
                  <c:v>40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48-4143-935F-5A4458E66E41}"/>
            </c:ext>
          </c:extLst>
        </c:ser>
        <c:ser>
          <c:idx val="2"/>
          <c:order val="2"/>
          <c:tx>
            <c:strRef>
              <c:f>'conf-fre'!$B$22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'conf-fre'!$C$19:$I$19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'conf-fre'!$C$22:$I$22</c:f>
              <c:numCache>
                <c:formatCode>General</c:formatCode>
                <c:ptCount val="7"/>
                <c:pt idx="0">
                  <c:v>298</c:v>
                </c:pt>
                <c:pt idx="1">
                  <c:v>904</c:v>
                </c:pt>
                <c:pt idx="2">
                  <c:v>68</c:v>
                </c:pt>
                <c:pt idx="3">
                  <c:v>61</c:v>
                </c:pt>
                <c:pt idx="4">
                  <c:v>55</c:v>
                </c:pt>
                <c:pt idx="5">
                  <c:v>30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48-4143-935F-5A4458E66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2702288"/>
        <c:axId val="232702704"/>
      </c:barChart>
      <c:catAx>
        <c:axId val="23270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702704"/>
        <c:crosses val="autoZero"/>
        <c:auto val="1"/>
        <c:lblAlgn val="ctr"/>
        <c:lblOffset val="100"/>
        <c:noMultiLvlLbl val="0"/>
      </c:catAx>
      <c:valAx>
        <c:axId val="2327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70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'conf-fre'!$B$27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'conf-fre'!$C$27:$I$27</c:f>
              <c:numCache>
                <c:formatCode>General</c:formatCode>
                <c:ptCount val="7"/>
                <c:pt idx="0">
                  <c:v>6435</c:v>
                </c:pt>
                <c:pt idx="1">
                  <c:v>624</c:v>
                </c:pt>
                <c:pt idx="2">
                  <c:v>375</c:v>
                </c:pt>
                <c:pt idx="3">
                  <c:v>263</c:v>
                </c:pt>
                <c:pt idx="4">
                  <c:v>177</c:v>
                </c:pt>
                <c:pt idx="5">
                  <c:v>10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36-4D76-8541-6B2E5D8BF7B2}"/>
            </c:ext>
          </c:extLst>
        </c:ser>
        <c:ser>
          <c:idx val="1"/>
          <c:order val="1"/>
          <c:tx>
            <c:strRef>
              <c:f>'conf-fre'!$B$28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'conf-fre'!$C$28:$I$28</c:f>
              <c:numCache>
                <c:formatCode>General</c:formatCode>
                <c:ptCount val="7"/>
                <c:pt idx="0">
                  <c:v>7021</c:v>
                </c:pt>
                <c:pt idx="1">
                  <c:v>678</c:v>
                </c:pt>
                <c:pt idx="2">
                  <c:v>364</c:v>
                </c:pt>
                <c:pt idx="3">
                  <c:v>254</c:v>
                </c:pt>
                <c:pt idx="4">
                  <c:v>185</c:v>
                </c:pt>
                <c:pt idx="5">
                  <c:v>16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36-4D76-8541-6B2E5D8BF7B2}"/>
            </c:ext>
          </c:extLst>
        </c:ser>
        <c:ser>
          <c:idx val="2"/>
          <c:order val="2"/>
          <c:tx>
            <c:strRef>
              <c:f>'conf-fre'!$B$29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'conf-fre'!$C$26:$I$26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'conf-fre'!$C$29:$I$29</c:f>
              <c:numCache>
                <c:formatCode>General</c:formatCode>
                <c:ptCount val="7"/>
                <c:pt idx="0">
                  <c:v>6909</c:v>
                </c:pt>
                <c:pt idx="1">
                  <c:v>561</c:v>
                </c:pt>
                <c:pt idx="2">
                  <c:v>377</c:v>
                </c:pt>
                <c:pt idx="3">
                  <c:v>252</c:v>
                </c:pt>
                <c:pt idx="4">
                  <c:v>200</c:v>
                </c:pt>
                <c:pt idx="5">
                  <c:v>14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36-4D76-8541-6B2E5D8BF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228144"/>
        <c:axId val="252220656"/>
      </c:barChart>
      <c:catAx>
        <c:axId val="25222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0656"/>
        <c:crosses val="autoZero"/>
        <c:auto val="1"/>
        <c:lblAlgn val="ctr"/>
        <c:lblOffset val="100"/>
        <c:noMultiLvlLbl val="0"/>
      </c:catAx>
      <c:valAx>
        <c:axId val="25222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'conf-acc'!$B$5</c:f>
              <c:strCache>
                <c:ptCount val="1"/>
                <c:pt idx="0">
                  <c:v>s1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'conf-acc'!$C$4:$I$4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'conf-acc'!$C$5:$I$5</c:f>
              <c:numCache>
                <c:formatCode>General</c:formatCode>
                <c:ptCount val="7"/>
                <c:pt idx="0">
                  <c:v>0.6</c:v>
                </c:pt>
                <c:pt idx="1">
                  <c:v>0.94877999999999996</c:v>
                </c:pt>
                <c:pt idx="2">
                  <c:v>0.62887000000000004</c:v>
                </c:pt>
                <c:pt idx="3">
                  <c:v>0.57850999999999997</c:v>
                </c:pt>
                <c:pt idx="4">
                  <c:v>0.62</c:v>
                </c:pt>
                <c:pt idx="5">
                  <c:v>0.55171999999999999</c:v>
                </c:pt>
                <c:pt idx="6">
                  <c:v>0.33333000000000002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37-4CB5-8A9B-F86A534D357D}"/>
            </c:ext>
          </c:extLst>
        </c:ser>
        <c:ser>
          <c:idx val="1"/>
          <c:order val="1"/>
          <c:tx>
            <c:strRef>
              <c:f>'conf-acc'!$B$6</c:f>
              <c:strCache>
                <c:ptCount val="1"/>
                <c:pt idx="0">
                  <c:v>s2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'conf-acc'!$C$4:$I$4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'conf-acc'!$C$6:$I$6</c:f>
              <c:numCache>
                <c:formatCode>General</c:formatCode>
                <c:ptCount val="7"/>
                <c:pt idx="0">
                  <c:v>0.42857000000000001</c:v>
                </c:pt>
                <c:pt idx="1">
                  <c:v>0.93949000000000005</c:v>
                </c:pt>
                <c:pt idx="2">
                  <c:v>0.70587999999999995</c:v>
                </c:pt>
                <c:pt idx="3">
                  <c:v>0.65590999999999999</c:v>
                </c:pt>
                <c:pt idx="4">
                  <c:v>0.64444000000000001</c:v>
                </c:pt>
                <c:pt idx="5">
                  <c:v>0.53225999999999996</c:v>
                </c:pt>
                <c:pt idx="6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37-4CB5-8A9B-F86A534D357D}"/>
            </c:ext>
          </c:extLst>
        </c:ser>
        <c:ser>
          <c:idx val="2"/>
          <c:order val="2"/>
          <c:tx>
            <c:strRef>
              <c:f>'conf-acc'!$B$7</c:f>
              <c:strCache>
                <c:ptCount val="1"/>
                <c:pt idx="0">
                  <c:v>s3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'conf-acc'!$C$4:$I$4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'conf-acc'!$C$7:$I$7</c:f>
              <c:numCache>
                <c:formatCode>General</c:formatCode>
                <c:ptCount val="7"/>
                <c:pt idx="0">
                  <c:v>0.8</c:v>
                </c:pt>
                <c:pt idx="1">
                  <c:v>0.92689999999999995</c:v>
                </c:pt>
                <c:pt idx="2">
                  <c:v>0.48837000000000003</c:v>
                </c:pt>
                <c:pt idx="3">
                  <c:v>0.64705999999999997</c:v>
                </c:pt>
                <c:pt idx="4">
                  <c:v>0.68332999999999999</c:v>
                </c:pt>
                <c:pt idx="5">
                  <c:v>0.54286000000000001</c:v>
                </c:pt>
                <c:pt idx="6">
                  <c:v>0.33333299999999999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37-4CB5-8A9B-F86A534D357D}"/>
            </c:ext>
          </c:extLst>
        </c:ser>
        <c:ser>
          <c:idx val="3"/>
          <c:order val="3"/>
          <c:tx>
            <c:strRef>
              <c:f>'conf-acc'!$B$8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'conf-acc'!$C$4:$I$4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'conf-acc'!$C$8:$I$8</c:f>
              <c:numCache>
                <c:formatCode>General</c:formatCode>
                <c:ptCount val="7"/>
                <c:pt idx="0">
                  <c:v>0.58823999999999999</c:v>
                </c:pt>
                <c:pt idx="1">
                  <c:v>0.94091000000000002</c:v>
                </c:pt>
                <c:pt idx="2">
                  <c:v>0.63110999999999995</c:v>
                </c:pt>
                <c:pt idx="3">
                  <c:v>0.62056999999999995</c:v>
                </c:pt>
                <c:pt idx="4">
                  <c:v>0.64400000000000002</c:v>
                </c:pt>
                <c:pt idx="5">
                  <c:v>0.54193999999999998</c:v>
                </c:pt>
                <c:pt idx="6">
                  <c:v>0.3125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37-4CB5-8A9B-F86A534D3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443360"/>
        <c:axId val="258445024"/>
      </c:lineChart>
      <c:catAx>
        <c:axId val="25844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8445024"/>
        <c:crosses val="autoZero"/>
        <c:auto val="1"/>
        <c:lblAlgn val="ctr"/>
        <c:lblOffset val="100"/>
        <c:noMultiLvlLbl val="0"/>
      </c:catAx>
      <c:valAx>
        <c:axId val="25844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844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'conf-acc'!$B$12</c:f>
              <c:strCache>
                <c:ptCount val="1"/>
                <c:pt idx="0">
                  <c:v>s1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'conf-acc'!$C$11:$I$11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'conf-acc'!$C$12:$I$12</c:f>
              <c:numCache>
                <c:formatCode>General</c:formatCode>
                <c:ptCount val="7"/>
                <c:pt idx="0">
                  <c:v>0.99297000000000002</c:v>
                </c:pt>
                <c:pt idx="1">
                  <c:v>0.84684999999999999</c:v>
                </c:pt>
                <c:pt idx="2">
                  <c:v>0.66666999999999998</c:v>
                </c:pt>
                <c:pt idx="3">
                  <c:v>0.68518999999999997</c:v>
                </c:pt>
                <c:pt idx="4">
                  <c:v>0.5</c:v>
                </c:pt>
                <c:pt idx="5">
                  <c:v>1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A4-4131-8FF6-8C3A5EACBAFD}"/>
            </c:ext>
          </c:extLst>
        </c:ser>
        <c:ser>
          <c:idx val="1"/>
          <c:order val="1"/>
          <c:tx>
            <c:strRef>
              <c:f>'conf-acc'!$B$13</c:f>
              <c:strCache>
                <c:ptCount val="1"/>
                <c:pt idx="0">
                  <c:v>s2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'conf-acc'!$C$11:$I$11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'conf-acc'!$C$13:$I$13</c:f>
              <c:numCache>
                <c:formatCode>General</c:formatCode>
                <c:ptCount val="7"/>
                <c:pt idx="0">
                  <c:v>0.99439</c:v>
                </c:pt>
                <c:pt idx="1">
                  <c:v>0.81981999999999999</c:v>
                </c:pt>
                <c:pt idx="2">
                  <c:v>0.78332999999999997</c:v>
                </c:pt>
                <c:pt idx="3">
                  <c:v>0.59574000000000005</c:v>
                </c:pt>
                <c:pt idx="4">
                  <c:v>0.63636000000000004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A4-4131-8FF6-8C3A5EACBAFD}"/>
            </c:ext>
          </c:extLst>
        </c:ser>
        <c:ser>
          <c:idx val="2"/>
          <c:order val="2"/>
          <c:tx>
            <c:strRef>
              <c:f>'conf-acc'!$B$14</c:f>
              <c:strCache>
                <c:ptCount val="1"/>
                <c:pt idx="0">
                  <c:v>s3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'conf-acc'!$C$11:$I$11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'conf-acc'!$C$14:$I$14</c:f>
              <c:numCache>
                <c:formatCode>General</c:formatCode>
                <c:ptCount val="7"/>
                <c:pt idx="0">
                  <c:v>0.98621000000000003</c:v>
                </c:pt>
                <c:pt idx="1">
                  <c:v>0.76141999999999999</c:v>
                </c:pt>
                <c:pt idx="2">
                  <c:v>0.72307999999999995</c:v>
                </c:pt>
                <c:pt idx="3">
                  <c:v>0.5</c:v>
                </c:pt>
                <c:pt idx="4">
                  <c:v>0.49074000000000001</c:v>
                </c:pt>
                <c:pt idx="5">
                  <c:v>0.45455000000000001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A4-4131-8FF6-8C3A5EACBAFD}"/>
            </c:ext>
          </c:extLst>
        </c:ser>
        <c:ser>
          <c:idx val="3"/>
          <c:order val="3"/>
          <c:tx>
            <c:strRef>
              <c:f>'conf-acc'!$B$15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'conf-acc'!$C$11:$I$11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'conf-acc'!$C$15:$I$15</c:f>
              <c:numCache>
                <c:formatCode>General</c:formatCode>
                <c:ptCount val="7"/>
                <c:pt idx="0">
                  <c:v>0.99131999999999998</c:v>
                </c:pt>
                <c:pt idx="1">
                  <c:v>0.79952000000000001</c:v>
                </c:pt>
                <c:pt idx="2">
                  <c:v>0.72689000000000004</c:v>
                </c:pt>
                <c:pt idx="3">
                  <c:v>0.57072999999999996</c:v>
                </c:pt>
                <c:pt idx="4">
                  <c:v>0.52688000000000001</c:v>
                </c:pt>
                <c:pt idx="5">
                  <c:v>0.46666999999999997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A4-4131-8FF6-8C3A5EACB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422976"/>
        <c:axId val="258426304"/>
      </c:lineChart>
      <c:catAx>
        <c:axId val="25842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8426304"/>
        <c:crosses val="autoZero"/>
        <c:auto val="1"/>
        <c:lblAlgn val="ctr"/>
        <c:lblOffset val="100"/>
        <c:noMultiLvlLbl val="0"/>
      </c:catAx>
      <c:valAx>
        <c:axId val="25842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842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'conf-acc'!$B$20</c:f>
              <c:strCache>
                <c:ptCount val="1"/>
                <c:pt idx="0">
                  <c:v>s1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'conf-acc'!$C$19:$I$19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'conf-acc'!$C$20:$I$20</c:f>
              <c:numCache>
                <c:formatCode>General</c:formatCode>
                <c:ptCount val="7"/>
                <c:pt idx="0">
                  <c:v>0.95518000000000003</c:v>
                </c:pt>
                <c:pt idx="1">
                  <c:v>0.90844000000000003</c:v>
                </c:pt>
                <c:pt idx="2">
                  <c:v>0.61194000000000004</c:v>
                </c:pt>
                <c:pt idx="3">
                  <c:v>0.53285000000000005</c:v>
                </c:pt>
                <c:pt idx="4">
                  <c:v>0.55454999999999999</c:v>
                </c:pt>
                <c:pt idx="5">
                  <c:v>0.55769000000000002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B-497A-ADD7-22C76E14AC85}"/>
            </c:ext>
          </c:extLst>
        </c:ser>
        <c:ser>
          <c:idx val="1"/>
          <c:order val="1"/>
          <c:tx>
            <c:strRef>
              <c:f>'conf-acc'!$B$21</c:f>
              <c:strCache>
                <c:ptCount val="1"/>
                <c:pt idx="0">
                  <c:v>s2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'conf-acc'!$C$19:$I$19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'conf-acc'!$C$21:$I$21</c:f>
              <c:numCache>
                <c:formatCode>General</c:formatCode>
                <c:ptCount val="7"/>
                <c:pt idx="0">
                  <c:v>0.97199000000000002</c:v>
                </c:pt>
                <c:pt idx="1">
                  <c:v>0.89166999999999996</c:v>
                </c:pt>
                <c:pt idx="2">
                  <c:v>0.65217000000000003</c:v>
                </c:pt>
                <c:pt idx="3">
                  <c:v>0.63636000000000004</c:v>
                </c:pt>
                <c:pt idx="4">
                  <c:v>0.54254999999999998</c:v>
                </c:pt>
                <c:pt idx="5">
                  <c:v>0.65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2B-497A-ADD7-22C76E14AC85}"/>
            </c:ext>
          </c:extLst>
        </c:ser>
        <c:ser>
          <c:idx val="2"/>
          <c:order val="2"/>
          <c:tx>
            <c:strRef>
              <c:f>'conf-acc'!$B$22</c:f>
              <c:strCache>
                <c:ptCount val="1"/>
                <c:pt idx="0">
                  <c:v>s3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'conf-acc'!$C$19:$I$19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'conf-acc'!$C$22:$I$22</c:f>
              <c:numCache>
                <c:formatCode>General</c:formatCode>
                <c:ptCount val="7"/>
                <c:pt idx="0">
                  <c:v>0.97650999999999999</c:v>
                </c:pt>
                <c:pt idx="1">
                  <c:v>0.89490999999999998</c:v>
                </c:pt>
                <c:pt idx="2">
                  <c:v>0.63234999999999997</c:v>
                </c:pt>
                <c:pt idx="3">
                  <c:v>0.54091</c:v>
                </c:pt>
                <c:pt idx="4">
                  <c:v>0.67273000000000005</c:v>
                </c:pt>
                <c:pt idx="5">
                  <c:v>0.5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2B-497A-ADD7-22C76E14AC85}"/>
            </c:ext>
          </c:extLst>
        </c:ser>
        <c:ser>
          <c:idx val="3"/>
          <c:order val="3"/>
          <c:tx>
            <c:strRef>
              <c:f>'conf-acc'!$B$23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'conf-acc'!$C$19:$I$19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'conf-acc'!$C$23:$I$23</c:f>
              <c:numCache>
                <c:formatCode>General</c:formatCode>
                <c:ptCount val="7"/>
                <c:pt idx="0">
                  <c:v>0.96582000000000001</c:v>
                </c:pt>
                <c:pt idx="1">
                  <c:v>0.89897000000000005</c:v>
                </c:pt>
                <c:pt idx="2">
                  <c:v>0.63090999999999997</c:v>
                </c:pt>
                <c:pt idx="3">
                  <c:v>0.57142999999999999</c:v>
                </c:pt>
                <c:pt idx="4">
                  <c:v>0.57528999999999997</c:v>
                </c:pt>
                <c:pt idx="5">
                  <c:v>0.57377</c:v>
                </c:pt>
                <c:pt idx="6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2B-497A-ADD7-22C76E14A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3799424"/>
        <c:axId val="233812320"/>
      </c:lineChart>
      <c:catAx>
        <c:axId val="2337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3812320"/>
        <c:crosses val="autoZero"/>
        <c:auto val="1"/>
        <c:lblAlgn val="ctr"/>
        <c:lblOffset val="100"/>
        <c:noMultiLvlLbl val="0"/>
      </c:catAx>
      <c:valAx>
        <c:axId val="2338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379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'conf-acc'!$B$27</c:f>
              <c:strCache>
                <c:ptCount val="1"/>
                <c:pt idx="0">
                  <c:v>s1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'conf-acc'!$C$26:$I$26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'conf-acc'!$C$27:$I$27</c:f>
              <c:numCache>
                <c:formatCode>General</c:formatCode>
                <c:ptCount val="7"/>
                <c:pt idx="0">
                  <c:v>0.94389999999999996</c:v>
                </c:pt>
                <c:pt idx="1">
                  <c:v>0.80127999999999999</c:v>
                </c:pt>
                <c:pt idx="2">
                  <c:v>0.71733000000000002</c:v>
                </c:pt>
                <c:pt idx="3">
                  <c:v>0.57033999999999996</c:v>
                </c:pt>
                <c:pt idx="4">
                  <c:v>0.55932000000000004</c:v>
                </c:pt>
                <c:pt idx="5">
                  <c:v>0.4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48-41D6-9E88-9B55FD3258E5}"/>
            </c:ext>
          </c:extLst>
        </c:ser>
        <c:ser>
          <c:idx val="1"/>
          <c:order val="1"/>
          <c:tx>
            <c:strRef>
              <c:f>'conf-acc'!$B$28</c:f>
              <c:strCache>
                <c:ptCount val="1"/>
                <c:pt idx="0">
                  <c:v>s2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'conf-acc'!$C$26:$I$26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'conf-acc'!$C$28:$I$28</c:f>
              <c:numCache>
                <c:formatCode>General</c:formatCode>
                <c:ptCount val="7"/>
                <c:pt idx="0">
                  <c:v>0.94972000000000001</c:v>
                </c:pt>
                <c:pt idx="1">
                  <c:v>0.82006000000000001</c:v>
                </c:pt>
                <c:pt idx="2">
                  <c:v>0.64559999999999995</c:v>
                </c:pt>
                <c:pt idx="3">
                  <c:v>0.57974000000000003</c:v>
                </c:pt>
                <c:pt idx="4">
                  <c:v>0.49188999999999999</c:v>
                </c:pt>
                <c:pt idx="5">
                  <c:v>0.25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48-41D6-9E88-9B55FD3258E5}"/>
            </c:ext>
          </c:extLst>
        </c:ser>
        <c:ser>
          <c:idx val="2"/>
          <c:order val="2"/>
          <c:tx>
            <c:strRef>
              <c:f>'conf-acc'!$B$29</c:f>
              <c:strCache>
                <c:ptCount val="1"/>
                <c:pt idx="0">
                  <c:v>s3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'conf-acc'!$C$26:$I$26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'conf-acc'!$C$29:$I$29</c:f>
              <c:numCache>
                <c:formatCode>General</c:formatCode>
                <c:ptCount val="7"/>
                <c:pt idx="0">
                  <c:v>0.93457999999999997</c:v>
                </c:pt>
                <c:pt idx="1">
                  <c:v>0.77361999999999997</c:v>
                </c:pt>
                <c:pt idx="2">
                  <c:v>0.67905000000000004</c:v>
                </c:pt>
                <c:pt idx="3">
                  <c:v>0.59126999999999996</c:v>
                </c:pt>
                <c:pt idx="4">
                  <c:v>0.55000000000000004</c:v>
                </c:pt>
                <c:pt idx="5">
                  <c:v>0.42857000000000001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48-41D6-9E88-9B55FD3258E5}"/>
            </c:ext>
          </c:extLst>
        </c:ser>
        <c:ser>
          <c:idx val="3"/>
          <c:order val="3"/>
          <c:tx>
            <c:strRef>
              <c:f>'conf-acc'!$B$30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'conf-acc'!$C$26:$I$26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'conf-acc'!$C$30:$I$30</c:f>
              <c:numCache>
                <c:formatCode>General</c:formatCode>
                <c:ptCount val="7"/>
                <c:pt idx="0">
                  <c:v>0.94274000000000002</c:v>
                </c:pt>
                <c:pt idx="1">
                  <c:v>0.79979</c:v>
                </c:pt>
                <c:pt idx="2">
                  <c:v>0.68100000000000005</c:v>
                </c:pt>
                <c:pt idx="3">
                  <c:v>0.57996999999999999</c:v>
                </c:pt>
                <c:pt idx="4">
                  <c:v>0.53381000000000001</c:v>
                </c:pt>
                <c:pt idx="5">
                  <c:v>0.35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48-41D6-9E88-9B55FD325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22384"/>
        <c:axId val="50026544"/>
      </c:lineChart>
      <c:catAx>
        <c:axId val="5002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026544"/>
        <c:crosses val="autoZero"/>
        <c:auto val="1"/>
        <c:lblAlgn val="ctr"/>
        <c:lblOffset val="100"/>
        <c:noMultiLvlLbl val="0"/>
      </c:catAx>
      <c:valAx>
        <c:axId val="500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02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'conf-fre'!$B$12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'conf-fre'!$C$12:$I$12</c:f>
              <c:numCache>
                <c:formatCode>General</c:formatCode>
                <c:ptCount val="7"/>
                <c:pt idx="0">
                  <c:v>5834</c:v>
                </c:pt>
                <c:pt idx="1">
                  <c:v>111</c:v>
                </c:pt>
                <c:pt idx="2">
                  <c:v>48</c:v>
                </c:pt>
                <c:pt idx="3">
                  <c:v>54</c:v>
                </c:pt>
                <c:pt idx="4">
                  <c:v>34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A1-4EE7-89F0-FF5016E601B8}"/>
            </c:ext>
          </c:extLst>
        </c:ser>
        <c:ser>
          <c:idx val="1"/>
          <c:order val="1"/>
          <c:tx>
            <c:strRef>
              <c:f>'conf-fre'!$B$13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'conf-fre'!$C$13:$I$13</c:f>
              <c:numCache>
                <c:formatCode>General</c:formatCode>
                <c:ptCount val="7"/>
                <c:pt idx="0">
                  <c:v>6601</c:v>
                </c:pt>
                <c:pt idx="1">
                  <c:v>111</c:v>
                </c:pt>
                <c:pt idx="2">
                  <c:v>60</c:v>
                </c:pt>
                <c:pt idx="3">
                  <c:v>47</c:v>
                </c:pt>
                <c:pt idx="4">
                  <c:v>44</c:v>
                </c:pt>
                <c:pt idx="5">
                  <c:v>2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A1-4EE7-89F0-FF5016E601B8}"/>
            </c:ext>
          </c:extLst>
        </c:ser>
        <c:ser>
          <c:idx val="2"/>
          <c:order val="2"/>
          <c:tx>
            <c:strRef>
              <c:f>'conf-fre'!$B$14</c:f>
              <c:strCache>
                <c:ptCount val="1"/>
                <c:pt idx="0">
                  <c:v>s3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'conf-fre'!$C$11:$I$11</c:f>
              <c:strCache>
                <c:ptCount val="7"/>
                <c:pt idx="0">
                  <c:v>100-90</c:v>
                </c:pt>
                <c:pt idx="1">
                  <c:v>90-80</c:v>
                </c:pt>
                <c:pt idx="2">
                  <c:v>80-70</c:v>
                </c:pt>
                <c:pt idx="3">
                  <c:v>70-60</c:v>
                </c:pt>
                <c:pt idx="4">
                  <c:v>60-50</c:v>
                </c:pt>
                <c:pt idx="5">
                  <c:v>50-40</c:v>
                </c:pt>
                <c:pt idx="6">
                  <c:v>40-30</c:v>
                </c:pt>
              </c:strCache>
            </c:strRef>
          </c:cat>
          <c:val>
            <c:numRef>
              <c:f>'conf-fre'!$C$14:$I$14</c:f>
              <c:numCache>
                <c:formatCode>General</c:formatCode>
                <c:ptCount val="7"/>
                <c:pt idx="0">
                  <c:v>5875</c:v>
                </c:pt>
                <c:pt idx="1">
                  <c:v>197</c:v>
                </c:pt>
                <c:pt idx="2">
                  <c:v>130</c:v>
                </c:pt>
                <c:pt idx="3">
                  <c:v>104</c:v>
                </c:pt>
                <c:pt idx="4">
                  <c:v>108</c:v>
                </c:pt>
                <c:pt idx="5">
                  <c:v>11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A1-4EE7-89F0-FF5016E60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2217744"/>
        <c:axId val="252221488"/>
      </c:barChart>
      <c:catAx>
        <c:axId val="25221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21488"/>
        <c:crosses val="autoZero"/>
        <c:auto val="1"/>
        <c:lblAlgn val="ctr"/>
        <c:lblOffset val="100"/>
        <c:noMultiLvlLbl val="0"/>
      </c:catAx>
      <c:valAx>
        <c:axId val="25222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221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9A77A-930C-482A-97C3-D211DEBDB4D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D2D15-652A-4552-ACB6-97889E5FA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3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97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9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두가지 각 실험을 계획하고 있으며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업데이트 전략 분석의 경우 스코어 </a:t>
            </a:r>
            <a:r>
              <a:rPr lang="ko-KR" altLang="en-US" sz="1600" b="1" u="sng" dirty="0" err="1" smtClean="0"/>
              <a:t>영향분석이</a:t>
            </a:r>
            <a:r>
              <a:rPr lang="ko-KR" altLang="en-US" sz="1600" b="1" u="sng" dirty="0" smtClean="0"/>
              <a:t> 일부 </a:t>
            </a:r>
            <a:r>
              <a:rPr lang="ko-KR" altLang="en-US" sz="1600" b="1" u="sng" dirty="0" err="1" smtClean="0"/>
              <a:t>정리되는데로</a:t>
            </a:r>
            <a:r>
              <a:rPr lang="ko-KR" altLang="en-US" sz="1600" b="1" u="sng" dirty="0" smtClean="0"/>
              <a:t> 진행할 계획임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스코어 기반 실험의 경우 </a:t>
            </a:r>
            <a:r>
              <a:rPr lang="en-US" altLang="ko-KR" sz="1600" b="1" u="sng" dirty="0" smtClean="0"/>
              <a:t>WSI </a:t>
            </a:r>
            <a:r>
              <a:rPr lang="ko-KR" altLang="en-US" sz="1600" b="1" u="sng" dirty="0" smtClean="0"/>
              <a:t>추출을 위한 낮은 </a:t>
            </a:r>
            <a:r>
              <a:rPr lang="en-US" altLang="ko-KR" sz="1600" b="1" u="sng" dirty="0" err="1" smtClean="0"/>
              <a:t>conf</a:t>
            </a:r>
            <a:r>
              <a:rPr lang="en-US" altLang="ko-KR" sz="1600" b="1" u="sng" dirty="0" smtClean="0"/>
              <a:t> </a:t>
            </a:r>
            <a:r>
              <a:rPr lang="ko-KR" altLang="en-US" sz="1600" b="1" u="sng" dirty="0" smtClean="0"/>
              <a:t>값의 </a:t>
            </a:r>
            <a:r>
              <a:rPr lang="en-US" altLang="ko-KR" sz="1600" b="1" u="sng" dirty="0" smtClean="0"/>
              <a:t>WSI</a:t>
            </a:r>
            <a:r>
              <a:rPr lang="ko-KR" altLang="en-US" sz="1600" b="1" u="sng" dirty="0" smtClean="0"/>
              <a:t>를 추출하는 것이 적합해 보이며</a:t>
            </a:r>
            <a:r>
              <a:rPr lang="en-US" altLang="ko-KR" sz="1600" b="1" u="sng" dirty="0" smtClean="0"/>
              <a:t>, </a:t>
            </a:r>
            <a:r>
              <a:rPr lang="ko-KR" altLang="en-US" sz="1600" b="1" u="sng" dirty="0" smtClean="0"/>
              <a:t>적합한 </a:t>
            </a:r>
            <a:r>
              <a:rPr lang="en-US" altLang="ko-KR" sz="1600" b="1" u="sng" dirty="0" smtClean="0"/>
              <a:t>threshold </a:t>
            </a:r>
            <a:r>
              <a:rPr lang="ko-KR" altLang="en-US" sz="1600" b="1" u="sng" dirty="0" smtClean="0"/>
              <a:t>값에 대한 정의를 위한 실험을 진행할 계획이며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업데이트 전략을 위한 영향 분석 실험도 실행이 필요함</a:t>
            </a: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5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6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 </a:t>
            </a:r>
            <a:r>
              <a:rPr lang="en-US" altLang="ko-KR" dirty="0" err="1" smtClean="0"/>
              <a:t>SeeDP</a:t>
            </a:r>
            <a:r>
              <a:rPr lang="ko-KR" altLang="en-US" dirty="0" smtClean="0"/>
              <a:t>의 업데이트에서 앞서서 각 불확실성 스코어에 따른 별도의 추가적 실험을 통해서 전략을 수립하는 것이 필요한 것으로 예상됨</a:t>
            </a:r>
            <a:endParaRPr lang="en-US" altLang="ko-KR" dirty="0" smtClean="0"/>
          </a:p>
          <a:p>
            <a:r>
              <a:rPr lang="ko-KR" altLang="en-US" dirty="0" smtClean="0"/>
              <a:t>특히 패치 분류기의 경우 앞선 모순된 시나리오의 조건을 모두 갖추기 때문에 실험이 더욱 요구됨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13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데이터를 </a:t>
            </a:r>
            <a:r>
              <a:rPr lang="ko-KR" altLang="en-US" sz="1600" dirty="0" err="1" smtClean="0"/>
              <a:t>엔개의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pool</a:t>
            </a:r>
            <a:r>
              <a:rPr lang="ko-KR" altLang="en-US" sz="1600" dirty="0" smtClean="0"/>
              <a:t>로 분할 하고 이를 각 세대로 불리는 모델에 </a:t>
            </a:r>
            <a:r>
              <a:rPr lang="ko-KR" altLang="en-US" sz="1600" dirty="0" err="1" smtClean="0"/>
              <a:t>학습시킨디ㅏ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각 세대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모델은 이전 세대가 학습했던 모든 데이터와 </a:t>
            </a:r>
            <a:r>
              <a:rPr lang="en-US" altLang="ko-KR" sz="1600" dirty="0" err="1" smtClean="0"/>
              <a:t>pn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샘플림된</a:t>
            </a:r>
            <a:r>
              <a:rPr lang="ko-KR" altLang="en-US" sz="1600" dirty="0" smtClean="0"/>
              <a:t> 데이터를 학습한다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테스트 데이터는 별도로 수집한 데이터로 고정하며 이에 대해서 각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모델들이 생성하는 결과값을 확인하여 변화를 </a:t>
            </a:r>
            <a:r>
              <a:rPr lang="ko-KR" altLang="en-US" sz="1600" dirty="0" err="1" smtClean="0"/>
              <a:t>확인할수</a:t>
            </a:r>
            <a:r>
              <a:rPr lang="ko-KR" altLang="en-US" sz="1600" dirty="0" smtClean="0"/>
              <a:t> 있게 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범위 </a:t>
            </a:r>
            <a:r>
              <a:rPr lang="ko-KR" altLang="en-US" sz="1600" dirty="0" err="1" smtClean="0"/>
              <a:t>스플릭을</a:t>
            </a:r>
            <a:r>
              <a:rPr lang="ko-KR" altLang="en-US" sz="1600" dirty="0" smtClean="0"/>
              <a:t> 통해서 동일하게 수행하여 각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모델 성능의 변화를 </a:t>
            </a:r>
            <a:r>
              <a:rPr lang="ko-KR" altLang="en-US" sz="1600" dirty="0" err="1" smtClean="0"/>
              <a:t>관찰할수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9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좋은 성능의 구간들을 요약한 내용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G </a:t>
            </a:r>
            <a:r>
              <a:rPr lang="ko-KR" altLang="en-US" sz="1200" dirty="0" smtClean="0"/>
              <a:t>추가 실험을 확인하고 싶으나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부족</a:t>
            </a:r>
            <a:r>
              <a:rPr lang="en-US" altLang="ko-KR" sz="1200" dirty="0" smtClean="0"/>
              <a:t>,,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해당 방식과 코드로 우선 </a:t>
            </a:r>
            <a:r>
              <a:rPr lang="en-US" altLang="ko-KR" sz="1200" dirty="0" smtClean="0"/>
              <a:t>patch </a:t>
            </a:r>
            <a:r>
              <a:rPr lang="ko-KR" altLang="en-US" sz="1200" dirty="0" smtClean="0"/>
              <a:t>로 넘어갈 계획이며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더 많은 </a:t>
            </a:r>
            <a:r>
              <a:rPr lang="en-US" altLang="ko-KR" sz="1200" b="1" dirty="0" smtClean="0"/>
              <a:t>G</a:t>
            </a:r>
            <a:r>
              <a:rPr lang="ko-KR" altLang="en-US" sz="1200" b="1" dirty="0" smtClean="0"/>
              <a:t>를 </a:t>
            </a:r>
            <a:r>
              <a:rPr lang="ko-KR" altLang="en-US" sz="1200" dirty="0" smtClean="0"/>
              <a:t>생성해서 실험이 필요할 것으로 보임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</a:t>
            </a:r>
            <a:r>
              <a:rPr lang="ko-KR" altLang="en-US" sz="1200" dirty="0" smtClean="0"/>
              <a:t>를 </a:t>
            </a:r>
            <a:r>
              <a:rPr lang="ko-KR" altLang="en-US" sz="1200" b="1" dirty="0" smtClean="0"/>
              <a:t>슬라이드 별로 나누어야 </a:t>
            </a:r>
            <a:r>
              <a:rPr lang="ko-KR" altLang="en-US" sz="1200" dirty="0" smtClean="0"/>
              <a:t>할 필요도 있을 것으로 보임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6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8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 </a:t>
            </a:r>
            <a:r>
              <a:rPr lang="ko-KR" altLang="en-US" sz="1600" dirty="0" err="1" smtClean="0"/>
              <a:t>분류기에도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conf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실험을 진행함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g1 model train: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Pool size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하지만</a:t>
            </a:r>
            <a:r>
              <a:rPr lang="en-US" altLang="ko-KR" sz="1600" dirty="0" smtClean="0">
                <a:solidFill>
                  <a:srgbClr val="FF0000"/>
                </a:solidFill>
              </a:rPr>
              <a:t>, over-confidence </a:t>
            </a:r>
            <a:r>
              <a:rPr lang="ko-KR" altLang="en-US" sz="1600" dirty="0" smtClean="0">
                <a:solidFill>
                  <a:srgbClr val="FF0000"/>
                </a:solidFill>
              </a:rPr>
              <a:t>이슈 확인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</a:rPr>
              <a:t>Calibration</a:t>
            </a:r>
            <a:r>
              <a:rPr lang="ko-KR" altLang="en-US" sz="1600" dirty="0" smtClean="0">
                <a:solidFill>
                  <a:srgbClr val="FF0000"/>
                </a:solidFill>
              </a:rPr>
              <a:t>을 위한 방안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6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칼리브레이션을</a:t>
            </a:r>
            <a:r>
              <a:rPr lang="ko-KR" altLang="en-US" dirty="0" smtClean="0"/>
              <a:t> 위해서 </a:t>
            </a:r>
            <a:endParaRPr lang="en-US" altLang="ko-KR" dirty="0" smtClean="0"/>
          </a:p>
          <a:p>
            <a:r>
              <a:rPr lang="ko-KR" altLang="en-US" dirty="0" smtClean="0"/>
              <a:t>라벨 </a:t>
            </a:r>
            <a:r>
              <a:rPr lang="ko-KR" altLang="en-US" dirty="0" err="1" smtClean="0"/>
              <a:t>스무딩을</a:t>
            </a:r>
            <a:r>
              <a:rPr lang="ko-KR" altLang="en-US" dirty="0" smtClean="0"/>
              <a:t> 실시함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라벨 </a:t>
            </a:r>
            <a:r>
              <a:rPr lang="ko-KR" altLang="en-US" baseline="0" dirty="0" err="1" smtClean="0"/>
              <a:t>스무딩을</a:t>
            </a:r>
            <a:r>
              <a:rPr lang="ko-KR" altLang="en-US" baseline="0" dirty="0" smtClean="0"/>
              <a:t> 위한 구체적 </a:t>
            </a:r>
            <a:r>
              <a:rPr lang="ko-KR" altLang="en-US" baseline="0" dirty="0" err="1" smtClean="0"/>
              <a:t>스코어링은</a:t>
            </a:r>
            <a:r>
              <a:rPr lang="ko-KR" altLang="en-US" baseline="0" dirty="0" smtClean="0"/>
              <a:t> 박영진 박사과정의 논문에서 </a:t>
            </a:r>
            <a:r>
              <a:rPr lang="en-US" altLang="ko-KR" baseline="0" dirty="0" smtClean="0"/>
              <a:t>refer</a:t>
            </a:r>
            <a:r>
              <a:rPr lang="ko-KR" altLang="en-US" baseline="0" dirty="0" smtClean="0"/>
              <a:t>함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9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7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5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3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20A8-1FBD-4BF2-9AB6-60641FE8F156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hart" Target="../charts/char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hart" Target="../charts/chart11.xm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AI </a:t>
            </a:r>
            <a:r>
              <a:rPr lang="ko-KR" altLang="en-US" sz="2800" b="1" dirty="0">
                <a:latin typeface="+mj-ea"/>
                <a:ea typeface="+mj-ea"/>
              </a:rPr>
              <a:t>기반의 차세대 의료진단시스템 구축 연구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ko-KR" altLang="en-US" sz="1400" b="1" dirty="0">
                <a:latin typeface="+mj-ea"/>
                <a:ea typeface="+mj-ea"/>
              </a:rPr>
              <a:t>차년도 </a:t>
            </a:r>
            <a:r>
              <a:rPr lang="en-US" altLang="ko-KR" sz="1400" b="1" dirty="0">
                <a:latin typeface="+mj-ea"/>
                <a:ea typeface="+mj-ea"/>
              </a:rPr>
              <a:t>(2022.03-2023.02)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2F7C9-F21C-4529-A4F3-11BFD4258883}"/>
              </a:ext>
            </a:extLst>
          </p:cNvPr>
          <p:cNvSpPr txBox="1"/>
          <p:nvPr/>
        </p:nvSpPr>
        <p:spPr>
          <a:xfrm>
            <a:off x="799405" y="3851263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1026" name="Picture 2" descr="카이스트 로고">
            <a:extLst>
              <a:ext uri="{FF2B5EF4-FFF2-40B4-BE49-F238E27FC236}">
                <a16:creationId xmlns:a16="http://schemas.microsoft.com/office/drawing/2014/main" id="{DD9CF079-A1F6-413A-8D66-55D452C8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68" y="5912141"/>
            <a:ext cx="1891718" cy="94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1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</a:rPr>
              <a:t>Active learning - UI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568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6" y="1017765"/>
            <a:ext cx="9054498" cy="49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r>
              <a:rPr lang="en-US" altLang="ko-KR" sz="2000" b="1" dirty="0" smtClean="0">
                <a:latin typeface="+mj-ea"/>
                <a:ea typeface="+mj-ea"/>
              </a:rPr>
              <a:t> - viewer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0" y="1072645"/>
            <a:ext cx="9125350" cy="4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r>
              <a:rPr lang="en-US" altLang="ko-KR" sz="2000" b="1" dirty="0" smtClean="0">
                <a:latin typeface="+mj-ea"/>
                <a:ea typeface="+mj-ea"/>
              </a:rPr>
              <a:t> – viewer (mouse right button)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328"/>
            <a:ext cx="9069215" cy="44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r>
              <a:rPr lang="en-US" altLang="ko-KR" sz="2000" b="1" dirty="0" smtClean="0">
                <a:latin typeface="+mj-ea"/>
                <a:ea typeface="+mj-ea"/>
              </a:rPr>
              <a:t> – viewer (patch selection)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959"/>
            <a:ext cx="8942316" cy="47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1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r>
              <a:rPr lang="en-US" altLang="ko-KR" sz="2000" b="1" dirty="0" smtClean="0">
                <a:latin typeface="+mj-ea"/>
                <a:ea typeface="+mj-ea"/>
              </a:rPr>
              <a:t> – viewer (patch selection)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9" y="1103128"/>
            <a:ext cx="9045031" cy="4899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358" y="2667001"/>
            <a:ext cx="1476892" cy="1200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4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+mj-ea"/>
                <a:ea typeface="+mj-ea"/>
              </a:rPr>
              <a:t>SeeDP</a:t>
            </a:r>
            <a:r>
              <a:rPr lang="en-US" altLang="ko-KR" sz="2000" b="1" dirty="0" smtClean="0">
                <a:latin typeface="+mj-ea"/>
                <a:ea typeface="+mj-ea"/>
              </a:rPr>
              <a:t> – viewer (selected WSI list)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852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8" y="973835"/>
            <a:ext cx="9053591" cy="49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4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82045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</a:rPr>
              <a:t>Active learning - Progress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296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26236"/>
              </p:ext>
            </p:extLst>
          </p:nvPr>
        </p:nvGraphicFramePr>
        <p:xfrm>
          <a:off x="147030" y="-16510"/>
          <a:ext cx="5459012" cy="506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192">
                  <a:extLst>
                    <a:ext uri="{9D8B030D-6E8A-4147-A177-3AD203B41FA5}">
                      <a16:colId xmlns:a16="http://schemas.microsoft.com/office/drawing/2014/main" val="3338496263"/>
                    </a:ext>
                  </a:extLst>
                </a:gridCol>
                <a:gridCol w="1845891">
                  <a:extLst>
                    <a:ext uri="{9D8B030D-6E8A-4147-A177-3AD203B41FA5}">
                      <a16:colId xmlns:a16="http://schemas.microsoft.com/office/drawing/2014/main" val="620196970"/>
                    </a:ext>
                  </a:extLst>
                </a:gridCol>
                <a:gridCol w="2785929">
                  <a:extLst>
                    <a:ext uri="{9D8B030D-6E8A-4147-A177-3AD203B41FA5}">
                      <a16:colId xmlns:a16="http://schemas.microsoft.com/office/drawing/2014/main" val="197415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Required Information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75439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slide list</a:t>
                      </a:r>
                      <a:b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(Queue)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75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 the slide was added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SEEDP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저장과 동일한 일자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36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슬라이드가 저장된 위치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244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모델이 예측했던 레이블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9897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사용자에 의해서 다시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레이블링된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정보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339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Training method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학습 시스템에 명령 목적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패치만 학습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슬라이드만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2: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둘다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26830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patches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79788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WSI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12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Patch list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854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Slide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Slide name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317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name= [Coordinates + slide name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607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기록 보존용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88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변경되야할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레이블 정보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8230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49253"/>
              </p:ext>
            </p:extLst>
          </p:nvPr>
        </p:nvGraphicFramePr>
        <p:xfrm>
          <a:off x="147030" y="5044188"/>
          <a:ext cx="545901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65">
                  <a:extLst>
                    <a:ext uri="{9D8B030D-6E8A-4147-A177-3AD203B41FA5}">
                      <a16:colId xmlns:a16="http://schemas.microsoft.com/office/drawing/2014/main" val="4048814938"/>
                    </a:ext>
                  </a:extLst>
                </a:gridCol>
                <a:gridCol w="1831180">
                  <a:extLst>
                    <a:ext uri="{9D8B030D-6E8A-4147-A177-3AD203B41FA5}">
                      <a16:colId xmlns:a16="http://schemas.microsoft.com/office/drawing/2014/main" val="2668000779"/>
                    </a:ext>
                  </a:extLst>
                </a:gridCol>
                <a:gridCol w="2796167">
                  <a:extLst>
                    <a:ext uri="{9D8B030D-6E8A-4147-A177-3AD203B41FA5}">
                      <a16:colId xmlns:a16="http://schemas.microsoft.com/office/drawing/2014/main" val="2016249999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Model management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pkey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282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Start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시작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041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Completion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완료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549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The person in charge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담당자 이름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27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Model info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정보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861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77401"/>
              </p:ext>
            </p:extLst>
          </p:nvPr>
        </p:nvGraphicFramePr>
        <p:xfrm>
          <a:off x="5819612" y="-16510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update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67786"/>
              </p:ext>
            </p:extLst>
          </p:nvPr>
        </p:nvGraphicFramePr>
        <p:xfrm>
          <a:off x="5819612" y="5305455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location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18786"/>
              </p:ext>
            </p:extLst>
          </p:nvPr>
        </p:nvGraphicFramePr>
        <p:xfrm>
          <a:off x="5819612" y="2223101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Date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Folder_loc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Train_method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Patch_train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Slide_train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4" idx="2"/>
            <a:endCxn id="6" idx="0"/>
          </p:cNvCxnSpPr>
          <p:nvPr/>
        </p:nvCxnSpPr>
        <p:spPr>
          <a:xfrm>
            <a:off x="6881583" y="1519525"/>
            <a:ext cx="0" cy="703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2"/>
            <a:endCxn id="5" idx="0"/>
          </p:cNvCxnSpPr>
          <p:nvPr/>
        </p:nvCxnSpPr>
        <p:spPr>
          <a:xfrm>
            <a:off x="6881583" y="4490656"/>
            <a:ext cx="0" cy="814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12608" y="1569403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09796" y="1607498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12607" y="211355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881581" y="2113559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743634" y="2113559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881581" y="4601879"/>
            <a:ext cx="0" cy="703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12606" y="45321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09794" y="4570208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12605" y="51959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6881579" y="5195913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743632" y="5195913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05636" y="1612281"/>
            <a:ext cx="85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23439" y="4667223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943554" y="6241326"/>
            <a:ext cx="1390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테이블 추가 필요 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*모델 정보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</a:t>
            </a:r>
            <a:r>
              <a:rPr lang="en-US" altLang="ko-KR" sz="1100" dirty="0" smtClean="0">
                <a:solidFill>
                  <a:srgbClr val="FF0000"/>
                </a:solidFill>
              </a:rPr>
              <a:t>tiling </a:t>
            </a:r>
            <a:r>
              <a:rPr lang="ko-KR" altLang="en-US" sz="1100" dirty="0" smtClean="0">
                <a:solidFill>
                  <a:srgbClr val="FF0000"/>
                </a:solidFill>
              </a:rPr>
              <a:t>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886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Implementing a coordinate-based patch generation module (4/8)</a:t>
            </a:r>
            <a:endParaRPr lang="ko-KR" altLang="en-US" b="1" dirty="0">
              <a:latin typeface="+mj-ea"/>
            </a:endParaRPr>
          </a:p>
        </p:txBody>
      </p:sp>
      <p:sp>
        <p:nvSpPr>
          <p:cNvPr id="19" name="AutoShape 2" descr="PNG 및 SVG의 폴더 일러스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073248"/>
            <a:ext cx="5785847" cy="4762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18" y="2145666"/>
            <a:ext cx="974662" cy="46176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38072" y="1947676"/>
            <a:ext cx="110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Pixel Difference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3993300" y="1938877"/>
            <a:ext cx="86705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Tile maker</a:t>
            </a:r>
            <a:endParaRPr lang="ko-KR" alt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4776828" y="1920741"/>
            <a:ext cx="1117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Patch generator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1" y="895106"/>
            <a:ext cx="1240238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slides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2138499" y="725292"/>
            <a:ext cx="1339639" cy="743484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tile maker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1589519" y="1097034"/>
            <a:ext cx="548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60179" y="891157"/>
            <a:ext cx="1041956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/>
          <p:cNvCxnSpPr>
            <a:stCxn id="43" idx="3"/>
            <a:endCxn id="50" idx="1"/>
          </p:cNvCxnSpPr>
          <p:nvPr/>
        </p:nvCxnSpPr>
        <p:spPr>
          <a:xfrm>
            <a:off x="4902135" y="1093085"/>
            <a:ext cx="433526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8" idx="3"/>
            <a:endCxn id="43" idx="1"/>
          </p:cNvCxnSpPr>
          <p:nvPr/>
        </p:nvCxnSpPr>
        <p:spPr>
          <a:xfrm flipV="1">
            <a:off x="3478138" y="1093085"/>
            <a:ext cx="382041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335661" y="725292"/>
            <a:ext cx="1339639" cy="743484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generator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91734" y="891157"/>
            <a:ext cx="1041956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/>
          <p:cNvCxnSpPr>
            <a:stCxn id="50" idx="3"/>
            <a:endCxn id="53" idx="1"/>
          </p:cNvCxnSpPr>
          <p:nvPr/>
        </p:nvCxnSpPr>
        <p:spPr>
          <a:xfrm flipV="1">
            <a:off x="6675300" y="1093085"/>
            <a:ext cx="416434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88129" y="712121"/>
            <a:ext cx="138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coordinate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56" name="꺾인 연결선 55"/>
          <p:cNvCxnSpPr>
            <a:stCxn id="43" idx="2"/>
            <a:endCxn id="53" idx="2"/>
          </p:cNvCxnSpPr>
          <p:nvPr/>
        </p:nvCxnSpPr>
        <p:spPr>
          <a:xfrm rot="16200000" flipH="1">
            <a:off x="5996934" y="-320765"/>
            <a:ext cx="12700" cy="3231555"/>
          </a:xfrm>
          <a:prstGeom prst="bentConnector3">
            <a:avLst>
              <a:gd name="adj1" fmla="val 220374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51426" y="1563591"/>
            <a:ext cx="243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determine the Pixel Difference</a:t>
            </a:r>
            <a:endParaRPr lang="ko-KR" altLang="en-US" sz="12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00799" y="1867697"/>
            <a:ext cx="80151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322470" y="4186153"/>
            <a:ext cx="1384419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Difference=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64" name="오른쪽 화살표 63"/>
          <p:cNvSpPr/>
          <p:nvPr/>
        </p:nvSpPr>
        <p:spPr>
          <a:xfrm>
            <a:off x="6992061" y="4136644"/>
            <a:ext cx="283287" cy="376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Agenda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6260A-DD64-4D4E-B238-6D3DFD756233}"/>
              </a:ext>
            </a:extLst>
          </p:cNvPr>
          <p:cNvSpPr txBox="1"/>
          <p:nvPr/>
        </p:nvSpPr>
        <p:spPr>
          <a:xfrm>
            <a:off x="222085" y="755900"/>
            <a:ext cx="736092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+mj-ea"/>
                <a:ea typeface="+mj-ea"/>
              </a:rPr>
              <a:t>System conception</a:t>
            </a: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+mj-ea"/>
                <a:ea typeface="+mj-ea"/>
              </a:rPr>
              <a:t>Development plan</a:t>
            </a:r>
            <a:endParaRPr lang="en-US" altLang="ko-KR" sz="2000" b="1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+mj-ea"/>
                <a:ea typeface="+mj-ea"/>
              </a:rPr>
              <a:t>Active learning system</a:t>
            </a:r>
            <a:endParaRPr lang="en-US" altLang="ko-KR" sz="2000" b="1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+mj-ea"/>
                <a:ea typeface="+mj-ea"/>
              </a:rPr>
              <a:t>Concept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+mj-ea"/>
                <a:ea typeface="+mj-ea"/>
              </a:rPr>
              <a:t>progress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+mj-ea"/>
                <a:ea typeface="+mj-ea"/>
              </a:rPr>
              <a:t>plan</a:t>
            </a:r>
            <a:endParaRPr lang="en-US" altLang="ko-KR" sz="1400" b="1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b="1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latin typeface="+mj-ea"/>
                <a:ea typeface="+mj-ea"/>
              </a:rPr>
              <a:t>Incremental learning system</a:t>
            </a:r>
            <a:endParaRPr lang="en-US" altLang="ko-KR" sz="2000" b="1" dirty="0">
              <a:latin typeface="+mj-ea"/>
              <a:ea typeface="+mj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Concept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progress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plan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b="1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+mj-ea"/>
                <a:ea typeface="+mj-ea"/>
              </a:rPr>
              <a:t>Weakly Supervised Learning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Concept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progress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+mj-ea"/>
              </a:rPr>
              <a:t>plan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0" name="Picture 2" descr="디지털 병리학 위한 슬라이드 스캐너 'Aperio AT2' 국내 론칭 | Daum 부동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85" y="2848841"/>
            <a:ext cx="4329545" cy="32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62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Incremental leaning system (4/15) 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74320" y="1317166"/>
          <a:ext cx="3429000" cy="12668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7240970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115179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519972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76325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5916319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FA7D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21062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4242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24633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8447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31982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4904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4961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3345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0.863939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3371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794192" y="1317165"/>
          <a:ext cx="3178520" cy="12668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5704">
                  <a:extLst>
                    <a:ext uri="{9D8B030D-6E8A-4147-A177-3AD203B41FA5}">
                      <a16:colId xmlns:a16="http://schemas.microsoft.com/office/drawing/2014/main" val="2395818518"/>
                    </a:ext>
                  </a:extLst>
                </a:gridCol>
                <a:gridCol w="635704">
                  <a:extLst>
                    <a:ext uri="{9D8B030D-6E8A-4147-A177-3AD203B41FA5}">
                      <a16:colId xmlns:a16="http://schemas.microsoft.com/office/drawing/2014/main" val="2612240058"/>
                    </a:ext>
                  </a:extLst>
                </a:gridCol>
                <a:gridCol w="635704">
                  <a:extLst>
                    <a:ext uri="{9D8B030D-6E8A-4147-A177-3AD203B41FA5}">
                      <a16:colId xmlns:a16="http://schemas.microsoft.com/office/drawing/2014/main" val="3973783282"/>
                    </a:ext>
                  </a:extLst>
                </a:gridCol>
                <a:gridCol w="635704">
                  <a:extLst>
                    <a:ext uri="{9D8B030D-6E8A-4147-A177-3AD203B41FA5}">
                      <a16:colId xmlns:a16="http://schemas.microsoft.com/office/drawing/2014/main" val="157512429"/>
                    </a:ext>
                  </a:extLst>
                </a:gridCol>
                <a:gridCol w="635704">
                  <a:extLst>
                    <a:ext uri="{9D8B030D-6E8A-4147-A177-3AD203B41FA5}">
                      <a16:colId xmlns:a16="http://schemas.microsoft.com/office/drawing/2014/main" val="569414427"/>
                    </a:ext>
                  </a:extLst>
                </a:gridCol>
              </a:tblGrid>
              <a:tr h="2190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FA7D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5197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18704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008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32887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4681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19373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54768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0.974604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549806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331720" y="710885"/>
          <a:ext cx="1371600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136025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6959131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sen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0.964912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5773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speci</a:t>
                      </a:r>
                      <a:endParaRPr lang="en-US" sz="1100" b="1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0.865008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728769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601112" y="710885"/>
          <a:ext cx="1371600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3014841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262252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sen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0.735849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9053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speci</a:t>
                      </a:r>
                      <a:endParaRPr lang="en-US" sz="1100" b="1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0.978857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3365666"/>
                  </a:ext>
                </a:extLst>
              </a:tr>
            </a:tbl>
          </a:graphicData>
        </a:graphic>
      </p:graphicFrame>
      <p:cxnSp>
        <p:nvCxnSpPr>
          <p:cNvPr id="47" name="직선 연결선 46"/>
          <p:cNvCxnSpPr/>
          <p:nvPr/>
        </p:nvCxnSpPr>
        <p:spPr>
          <a:xfrm>
            <a:off x="4452362" y="868300"/>
            <a:ext cx="0" cy="559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076343" y="507965"/>
            <a:ext cx="131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Update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274320" y="4504746"/>
          <a:ext cx="3429000" cy="12668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49641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975554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026641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936227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3986213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FA7D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6054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8628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788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347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4142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2813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13794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0.871143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7376281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2331720" y="3800564"/>
          <a:ext cx="1371600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6862243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9973944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M_sen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0.977778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01796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ND_spec</a:t>
                      </a:r>
                      <a:endParaRPr lang="en-US" sz="1100" b="1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0.962761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11096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4854011" y="4504746"/>
          <a:ext cx="3429000" cy="12668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45246614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603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68161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1107034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6018468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FA7D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7205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13074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460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1988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59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13858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24717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3982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0.898531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335725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6911411" y="3781882"/>
          <a:ext cx="1371600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52734906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466856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M_sen</a:t>
                      </a:r>
                      <a:endParaRPr lang="en-US" sz="1100" b="1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0.743802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8578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ND_spec</a:t>
                      </a:r>
                      <a:endParaRPr lang="en-US" sz="1100" b="1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0.992844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866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8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308" y="108810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Incremental leaning system (4/15) 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차트 24"/>
          <p:cNvGraphicFramePr>
            <a:graphicFrameLocks/>
          </p:cNvGraphicFramePr>
          <p:nvPr/>
        </p:nvGraphicFramePr>
        <p:xfrm>
          <a:off x="274320" y="826178"/>
          <a:ext cx="4120403" cy="1733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/>
        </p:nvGraphicFramePr>
        <p:xfrm>
          <a:off x="4597829" y="832622"/>
          <a:ext cx="4102194" cy="175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/>
        </p:nvGraphicFramePr>
        <p:xfrm>
          <a:off x="284846" y="2599011"/>
          <a:ext cx="4040082" cy="1715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/>
          <p:cNvGraphicFramePr>
            <a:graphicFrameLocks/>
          </p:cNvGraphicFramePr>
          <p:nvPr/>
        </p:nvGraphicFramePr>
        <p:xfrm>
          <a:off x="4524271" y="2584605"/>
          <a:ext cx="4175752" cy="1726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544" y="4534215"/>
          <a:ext cx="4515723" cy="8096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1747">
                  <a:extLst>
                    <a:ext uri="{9D8B030D-6E8A-4147-A177-3AD203B41FA5}">
                      <a16:colId xmlns:a16="http://schemas.microsoft.com/office/drawing/2014/main" val="3768316409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4202602329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1558052696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1661294542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1186236524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727173817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1458920331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3653268428"/>
                    </a:ext>
                  </a:extLst>
                </a:gridCol>
                <a:gridCol w="501747">
                  <a:extLst>
                    <a:ext uri="{9D8B030D-6E8A-4147-A177-3AD203B41FA5}">
                      <a16:colId xmlns:a16="http://schemas.microsoft.com/office/drawing/2014/main" val="1635297877"/>
                    </a:ext>
                  </a:extLst>
                </a:gridCol>
              </a:tblGrid>
              <a:tr h="161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stomach</a:t>
                      </a:r>
                      <a:endParaRPr lang="en-US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8599757"/>
                  </a:ext>
                </a:extLst>
              </a:tr>
              <a:tr h="1543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330421"/>
                  </a:ext>
                </a:extLst>
              </a:tr>
              <a:tr h="147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3803"/>
                  </a:ext>
                </a:extLst>
              </a:tr>
              <a:tr h="147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352486"/>
                  </a:ext>
                </a:extLst>
              </a:tr>
              <a:tr h="147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3791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4961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06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97829" y="4534214"/>
          <a:ext cx="4546170" cy="8096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5130">
                  <a:extLst>
                    <a:ext uri="{9D8B030D-6E8A-4147-A177-3AD203B41FA5}">
                      <a16:colId xmlns:a16="http://schemas.microsoft.com/office/drawing/2014/main" val="2482148345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07960147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054774521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842671591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16174603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417254029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98002815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13625296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6463467"/>
                    </a:ext>
                  </a:extLst>
                </a:gridCol>
              </a:tblGrid>
              <a:tr h="113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stomach</a:t>
                      </a:r>
                      <a:endParaRPr lang="en-US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90188"/>
                  </a:ext>
                </a:extLst>
              </a:tr>
              <a:tr h="109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9909155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6601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898172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652896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18310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19373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947527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44" y="5658210"/>
          <a:ext cx="4524264" cy="8096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02696">
                  <a:extLst>
                    <a:ext uri="{9D8B030D-6E8A-4147-A177-3AD203B41FA5}">
                      <a16:colId xmlns:a16="http://schemas.microsoft.com/office/drawing/2014/main" val="2041791012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4268325868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582995116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3743822630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3543707508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4050778297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3893893654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2094717427"/>
                    </a:ext>
                  </a:extLst>
                </a:gridCol>
                <a:gridCol w="502696">
                  <a:extLst>
                    <a:ext uri="{9D8B030D-6E8A-4147-A177-3AD203B41FA5}">
                      <a16:colId xmlns:a16="http://schemas.microsoft.com/office/drawing/2014/main" val="2147592805"/>
                    </a:ext>
                  </a:extLst>
                </a:gridCol>
              </a:tblGrid>
              <a:tr h="161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colon</a:t>
                      </a:r>
                      <a:endParaRPr lang="en-US" sz="10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2554957"/>
                  </a:ext>
                </a:extLst>
              </a:tr>
              <a:tr h="1548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5362525"/>
                  </a:ext>
                </a:extLst>
              </a:tr>
              <a:tr h="14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1071423"/>
                  </a:ext>
                </a:extLst>
              </a:tr>
              <a:tr h="14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3078575"/>
                  </a:ext>
                </a:extLst>
              </a:tr>
              <a:tr h="148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94883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597829" y="5641815"/>
          <a:ext cx="4546170" cy="82602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05130">
                  <a:extLst>
                    <a:ext uri="{9D8B030D-6E8A-4147-A177-3AD203B41FA5}">
                      <a16:colId xmlns:a16="http://schemas.microsoft.com/office/drawing/2014/main" val="140564064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89646693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885321637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80525649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36345182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066619734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14978028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55408613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588384616"/>
                    </a:ext>
                  </a:extLst>
                </a:gridCol>
              </a:tblGrid>
              <a:tr h="17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colon</a:t>
                      </a:r>
                      <a:endParaRPr lang="en-US" sz="10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5023528"/>
                  </a:ext>
                </a:extLst>
              </a:tr>
              <a:tr h="166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651727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5845372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920110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24717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9920823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554911" y="614826"/>
            <a:ext cx="0" cy="611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0718" y="498968"/>
            <a:ext cx="131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1986" y="683634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82451" y="2424258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91312" y="4534214"/>
            <a:ext cx="529839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90557" y="5641815"/>
            <a:ext cx="514256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83324" y="4534214"/>
            <a:ext cx="529839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82569" y="5641815"/>
            <a:ext cx="514256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Incremental leaning system (4/15) 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554911" y="614826"/>
            <a:ext cx="0" cy="611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0718" y="467796"/>
            <a:ext cx="131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Update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1986" y="683634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/>
          </p:nvPr>
        </p:nvGraphicFramePr>
        <p:xfrm>
          <a:off x="-104775" y="652462"/>
          <a:ext cx="4524375" cy="1678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/>
          <p:cNvGraphicFramePr>
            <a:graphicFrameLocks/>
          </p:cNvGraphicFramePr>
          <p:nvPr>
            <p:extLst/>
          </p:nvPr>
        </p:nvGraphicFramePr>
        <p:xfrm>
          <a:off x="4648200" y="642937"/>
          <a:ext cx="4391025" cy="1640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>
            <a:graphicFrameLocks/>
          </p:cNvGraphicFramePr>
          <p:nvPr>
            <p:extLst/>
          </p:nvPr>
        </p:nvGraphicFramePr>
        <p:xfrm>
          <a:off x="-21012" y="2223197"/>
          <a:ext cx="4572000" cy="1827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차트 22"/>
          <p:cNvGraphicFramePr>
            <a:graphicFrameLocks/>
          </p:cNvGraphicFramePr>
          <p:nvPr>
            <p:extLst/>
          </p:nvPr>
        </p:nvGraphicFramePr>
        <p:xfrm>
          <a:off x="4572000" y="2223197"/>
          <a:ext cx="4572000" cy="1827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859665" y="2217821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colon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8462" y="4136635"/>
          <a:ext cx="4332816" cy="10763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1602">
                  <a:extLst>
                    <a:ext uri="{9D8B030D-6E8A-4147-A177-3AD203B41FA5}">
                      <a16:colId xmlns:a16="http://schemas.microsoft.com/office/drawing/2014/main" val="1821716363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1453286222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1503587493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3031682267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4153818892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1058815131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3421407528"/>
                    </a:ext>
                  </a:extLst>
                </a:gridCol>
                <a:gridCol w="541602">
                  <a:extLst>
                    <a:ext uri="{9D8B030D-6E8A-4147-A177-3AD203B41FA5}">
                      <a16:colId xmlns:a16="http://schemas.microsoft.com/office/drawing/2014/main" val="24275859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stomach</a:t>
                      </a:r>
                      <a:endParaRPr lang="en-US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99957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0.94878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0.62887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0.57851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0.55172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0.33333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72179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0.42857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0.93949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0.70588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0.65591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0.64444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0.53226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6489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0.9269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0.48837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0.64706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0.54286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0.333333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69573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0.58824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0.94091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0.63111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0.62057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0.54194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0.3125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14196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90223" y="4110900"/>
          <a:ext cx="4287520" cy="10763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35940">
                  <a:extLst>
                    <a:ext uri="{9D8B030D-6E8A-4147-A177-3AD203B41FA5}">
                      <a16:colId xmlns:a16="http://schemas.microsoft.com/office/drawing/2014/main" val="3240692312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486973718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506802592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630187255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2135820635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873501290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556323127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42219659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stomach</a:t>
                      </a:r>
                      <a:endParaRPr lang="en-US" sz="1000" b="0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8227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0.99297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0.84685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0.66667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0.68519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495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0.99439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0.81982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0.59574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0.63636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5106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0.98621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0.76142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0.72308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0.49074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0.45455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896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0.99132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0.79952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0.72689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0.57073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0.52688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0.46667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995245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8464" y="5436776"/>
          <a:ext cx="4351136" cy="10763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43892">
                  <a:extLst>
                    <a:ext uri="{9D8B030D-6E8A-4147-A177-3AD203B41FA5}">
                      <a16:colId xmlns:a16="http://schemas.microsoft.com/office/drawing/2014/main" val="3372316154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287420059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1743598787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1305091530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499362980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1492138291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3957654069"/>
                    </a:ext>
                  </a:extLst>
                </a:gridCol>
                <a:gridCol w="543892">
                  <a:extLst>
                    <a:ext uri="{9D8B030D-6E8A-4147-A177-3AD203B41FA5}">
                      <a16:colId xmlns:a16="http://schemas.microsoft.com/office/drawing/2014/main" val="122713372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colon</a:t>
                      </a:r>
                      <a:endParaRPr lang="en-US" sz="1000" b="0" i="0" u="none" strike="noStrike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100-90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17498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0.95518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0.90844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0.61194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0.53285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0.55455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0.55769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3539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0.97199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0.89167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0.65217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0.63636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54400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0.97651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0.89491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0.63235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0.67273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95347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0.96582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0.89897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0.63091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0.57143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0.57529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0.57377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5772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690223" y="5436775"/>
          <a:ext cx="4269200" cy="10763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33650">
                  <a:extLst>
                    <a:ext uri="{9D8B030D-6E8A-4147-A177-3AD203B41FA5}">
                      <a16:colId xmlns:a16="http://schemas.microsoft.com/office/drawing/2014/main" val="4276318741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4132504222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964959057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4148237580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1616190489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3503908206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357372605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18730083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colon</a:t>
                      </a:r>
                      <a:endParaRPr lang="en-US" sz="10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100-90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82823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0.80128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0.71733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0.57034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0.55932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226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0.94972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0.82006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0.6456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0.57974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0.49189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75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0.93458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0.77362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0.67905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0.59127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0.42857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5162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0.94274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0.79979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0.57997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0.53381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242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차트 25"/>
          <p:cNvGraphicFramePr>
            <a:graphicFrameLocks/>
          </p:cNvGraphicFramePr>
          <p:nvPr/>
        </p:nvGraphicFramePr>
        <p:xfrm>
          <a:off x="4597829" y="832622"/>
          <a:ext cx="4102194" cy="175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차트 28"/>
          <p:cNvGraphicFramePr>
            <a:graphicFrameLocks/>
          </p:cNvGraphicFramePr>
          <p:nvPr/>
        </p:nvGraphicFramePr>
        <p:xfrm>
          <a:off x="4524271" y="2584605"/>
          <a:ext cx="4175752" cy="1726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97830" y="4530283"/>
          <a:ext cx="4546170" cy="8096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5130">
                  <a:extLst>
                    <a:ext uri="{9D8B030D-6E8A-4147-A177-3AD203B41FA5}">
                      <a16:colId xmlns:a16="http://schemas.microsoft.com/office/drawing/2014/main" val="2482148345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07960147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054774521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842671591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16174603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417254029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98002815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13625296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6463467"/>
                    </a:ext>
                  </a:extLst>
                </a:gridCol>
              </a:tblGrid>
              <a:tr h="113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stomach</a:t>
                      </a:r>
                      <a:endParaRPr lang="en-US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100-90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390188"/>
                  </a:ext>
                </a:extLst>
              </a:tr>
              <a:tr h="109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9909155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6601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898172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5875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652896"/>
                  </a:ext>
                </a:extLst>
              </a:tr>
              <a:tr h="104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18310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19373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94752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577015" y="5633617"/>
          <a:ext cx="4546170" cy="82602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05130">
                  <a:extLst>
                    <a:ext uri="{9D8B030D-6E8A-4147-A177-3AD203B41FA5}">
                      <a16:colId xmlns:a16="http://schemas.microsoft.com/office/drawing/2014/main" val="140564064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89646693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885321637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80525649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3363451826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066619734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14978028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2554086132"/>
                    </a:ext>
                  </a:extLst>
                </a:gridCol>
                <a:gridCol w="505130">
                  <a:extLst>
                    <a:ext uri="{9D8B030D-6E8A-4147-A177-3AD203B41FA5}">
                      <a16:colId xmlns:a16="http://schemas.microsoft.com/office/drawing/2014/main" val="1588384616"/>
                    </a:ext>
                  </a:extLst>
                </a:gridCol>
              </a:tblGrid>
              <a:tr h="17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colon</a:t>
                      </a:r>
                      <a:endParaRPr lang="en-US" sz="10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5023528"/>
                  </a:ext>
                </a:extLst>
              </a:tr>
              <a:tr h="166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0651727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5845372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252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920110"/>
                  </a:ext>
                </a:extLst>
              </a:tr>
              <a:tr h="159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20365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562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24717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992082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10718" y="498968"/>
            <a:ext cx="131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1986" y="683634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682451" y="2424258"/>
            <a:ext cx="12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 flipH="1">
            <a:off x="6104209" y="4538480"/>
            <a:ext cx="1578241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105042" y="5641815"/>
            <a:ext cx="1466532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0520" y="9310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 (4/29)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18" y="945015"/>
            <a:ext cx="3848100" cy="2790825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60520" y="4218422"/>
          <a:ext cx="4287520" cy="107632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35940">
                  <a:extLst>
                    <a:ext uri="{9D8B030D-6E8A-4147-A177-3AD203B41FA5}">
                      <a16:colId xmlns:a16="http://schemas.microsoft.com/office/drawing/2014/main" val="3240692312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486973718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506802592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630187255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2135820635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873501290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556323127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42219659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stomach</a:t>
                      </a:r>
                      <a:endParaRPr lang="en-US" sz="1000" b="0" i="0" u="none" strike="noStrike" dirty="0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100-90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90-80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80-70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82279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0.99297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0.84685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0.66667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0.68519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495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0.99439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0.81982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0.78333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0.59574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0.63636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65106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0.98621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0.76142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0.72308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0.49074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0.45455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896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0.99132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0.79952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0.72689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0.57073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0.52688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0.46667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9952454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60520" y="5587027"/>
          <a:ext cx="4269200" cy="1076325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533650">
                  <a:extLst>
                    <a:ext uri="{9D8B030D-6E8A-4147-A177-3AD203B41FA5}">
                      <a16:colId xmlns:a16="http://schemas.microsoft.com/office/drawing/2014/main" val="4276318741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4132504222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964959057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4148237580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1616190489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3503908206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357372605"/>
                    </a:ext>
                  </a:extLst>
                </a:gridCol>
                <a:gridCol w="533650">
                  <a:extLst>
                    <a:ext uri="{9D8B030D-6E8A-4147-A177-3AD203B41FA5}">
                      <a16:colId xmlns:a16="http://schemas.microsoft.com/office/drawing/2014/main" val="18730083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colon</a:t>
                      </a:r>
                      <a:endParaRPr lang="en-US" sz="10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100-90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90-80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80-70</a:t>
                      </a:r>
                      <a:endParaRPr lang="en-US" altLang="ko-KR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70-60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60-50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50-40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40-30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82823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0.9439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0.80128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0.71733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0.57034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0.55932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62266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0.94972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0.82006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0.6456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0.57974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0.49189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75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0.93458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0.77362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0.67905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0.59127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0.42857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51626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0.94274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0.79979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0.681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0.57997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0.53381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24239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755555" y="4244157"/>
            <a:ext cx="1574407" cy="1050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flipH="1">
            <a:off x="693226" y="5587026"/>
            <a:ext cx="1061575" cy="105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7015" y="6529179"/>
            <a:ext cx="43403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기존 슬라이드 데이터 모두 저장 및 획득 가능한지 확인 필요함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326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화살표 연결선 121"/>
          <p:cNvCxnSpPr/>
          <p:nvPr/>
        </p:nvCxnSpPr>
        <p:spPr>
          <a:xfrm flipV="1">
            <a:off x="5207108" y="2673533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220072" y="3304955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208118" y="3945218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187221" y="5145036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원통 3"/>
          <p:cNvSpPr/>
          <p:nvPr/>
        </p:nvSpPr>
        <p:spPr>
          <a:xfrm>
            <a:off x="1074855" y="1848196"/>
            <a:ext cx="448914" cy="50444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11491" y="2057349"/>
            <a:ext cx="1645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가정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6565" y="2403487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6564" y="3059035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76563" y="3712110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7901" y="4865758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5400000">
            <a:off x="1582845" y="4567862"/>
            <a:ext cx="8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13" y="2466434"/>
            <a:ext cx="355478" cy="3510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168" y="2476841"/>
            <a:ext cx="390342" cy="3548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134" y="2461747"/>
            <a:ext cx="359462" cy="3499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5161" y="2381502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84" y="3139117"/>
            <a:ext cx="355478" cy="3510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54" y="3145674"/>
            <a:ext cx="390342" cy="3548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29" y="3143219"/>
            <a:ext cx="359462" cy="3499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99037" y="30603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29" y="3807758"/>
            <a:ext cx="337928" cy="3185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384" y="3777568"/>
            <a:ext cx="359462" cy="3499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84" y="3783083"/>
            <a:ext cx="359462" cy="3499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91774" y="3695231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3380" y="244233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501" y="3082445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029" y="3731721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7839" y="490922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</a:t>
            </a:r>
            <a:r>
              <a:rPr lang="en-US" altLang="ko-KR" i="1" dirty="0" err="1" smtClean="0"/>
              <a:t>n</a:t>
            </a:r>
            <a:endParaRPr lang="ko-KR" alt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279529" y="206308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</a:t>
            </a:r>
            <a:endParaRPr lang="ko-KR" altLang="en-US" i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02" y="4924575"/>
            <a:ext cx="355478" cy="3510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72" y="4931132"/>
            <a:ext cx="390342" cy="3548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747" y="4928677"/>
            <a:ext cx="359462" cy="34991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486755" y="4796068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grpSp>
        <p:nvGrpSpPr>
          <p:cNvPr id="113" name="그룹 112"/>
          <p:cNvGrpSpPr/>
          <p:nvPr/>
        </p:nvGrpSpPr>
        <p:grpSpPr>
          <a:xfrm rot="5400000">
            <a:off x="4196232" y="3631779"/>
            <a:ext cx="2787640" cy="477770"/>
            <a:chOff x="6189218" y="3346074"/>
            <a:chExt cx="2087217" cy="47777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189218" y="3356705"/>
              <a:ext cx="2087217" cy="4671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2406" y="3458601"/>
              <a:ext cx="337928" cy="31853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761" y="3428411"/>
              <a:ext cx="359462" cy="349919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4861" y="3433926"/>
              <a:ext cx="359462" cy="349919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692151" y="3346074"/>
              <a:ext cx="4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….</a:t>
              </a:r>
              <a:endParaRPr lang="ko-KR" altLang="en-US" dirty="0"/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407538" y="2403487"/>
            <a:ext cx="0" cy="292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0" y="2029279"/>
            <a:ext cx="12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392141" y="222840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4612113" y="2396127"/>
            <a:ext cx="344764" cy="347681"/>
            <a:chOff x="572642" y="3447654"/>
            <a:chExt cx="1905000" cy="1904997"/>
          </a:xfrm>
          <a:effectLst/>
        </p:grpSpPr>
        <p:pic>
          <p:nvPicPr>
            <p:cNvPr id="43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509" y="2314632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cxnSp>
        <p:nvCxnSpPr>
          <p:cNvPr id="48" name="직선 화살표 연결선 47"/>
          <p:cNvCxnSpPr>
            <a:stCxn id="8" idx="3"/>
          </p:cNvCxnSpPr>
          <p:nvPr/>
        </p:nvCxnSpPr>
        <p:spPr>
          <a:xfrm flipV="1">
            <a:off x="3063782" y="2634320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/>
          <p:cNvGrpSpPr/>
          <p:nvPr/>
        </p:nvGrpSpPr>
        <p:grpSpPr>
          <a:xfrm>
            <a:off x="1043228" y="5610681"/>
            <a:ext cx="1913863" cy="1180980"/>
            <a:chOff x="947535" y="5323033"/>
            <a:chExt cx="2105249" cy="129907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7535" y="5323033"/>
              <a:ext cx="1994691" cy="129907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865306" y="6306594"/>
              <a:ext cx="175284" cy="139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74989" y="6262300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84451" y="6264413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56283" y="5814454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6421" y="6328245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101" y="5548810"/>
              <a:ext cx="13368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Range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71129" y="6063405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4958" y="6079908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9391" y="6041620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R3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82824" y="6037339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R4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3917" y="5561914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R5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8516" y="3049072"/>
            <a:ext cx="484541" cy="47696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485185" y="1872364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G1</a:t>
            </a:r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0913" y="3758623"/>
            <a:ext cx="484541" cy="47696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973857" y="3055276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G2</a:t>
            </a:r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16521" y="4849590"/>
            <a:ext cx="484541" cy="47696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085768" y="4909228"/>
            <a:ext cx="637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G</a:t>
            </a:r>
            <a:r>
              <a:rPr lang="en-US" altLang="ko-KR" sz="1100" i="1" dirty="0" err="1" smtClean="0"/>
              <a:t>n</a:t>
            </a:r>
            <a:endParaRPr lang="ko-KR" altLang="en-US" sz="1600" i="1" dirty="0"/>
          </a:p>
        </p:txBody>
      </p:sp>
      <p:cxnSp>
        <p:nvCxnSpPr>
          <p:cNvPr id="82" name="직선 화살표 연결선 81"/>
          <p:cNvCxnSpPr>
            <a:stCxn id="41" idx="4"/>
            <a:endCxn id="62" idx="0"/>
          </p:cNvCxnSpPr>
          <p:nvPr/>
        </p:nvCxnSpPr>
        <p:spPr>
          <a:xfrm>
            <a:off x="4719746" y="2869656"/>
            <a:ext cx="1041" cy="179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2"/>
            <a:endCxn id="70" idx="0"/>
          </p:cNvCxnSpPr>
          <p:nvPr/>
        </p:nvCxnSpPr>
        <p:spPr>
          <a:xfrm>
            <a:off x="4720787" y="3526040"/>
            <a:ext cx="2397" cy="23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4764331" y="4176929"/>
            <a:ext cx="2397" cy="25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55032" y="4595235"/>
            <a:ext cx="2397" cy="25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976443" y="4258930"/>
            <a:ext cx="86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…….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85418" y="3731721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G3</a:t>
            </a:r>
            <a:endParaRPr lang="ko-KR" altLang="en-US" dirty="0"/>
          </a:p>
        </p:txBody>
      </p:sp>
      <p:cxnSp>
        <p:nvCxnSpPr>
          <p:cNvPr id="116" name="직선 화살표 연결선 115"/>
          <p:cNvCxnSpPr/>
          <p:nvPr/>
        </p:nvCxnSpPr>
        <p:spPr>
          <a:xfrm flipV="1">
            <a:off x="3076746" y="3265742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V="1">
            <a:off x="3064792" y="3906005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3043895" y="5105823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차트 118"/>
          <p:cNvGraphicFramePr>
            <a:graphicFrameLocks/>
          </p:cNvGraphicFramePr>
          <p:nvPr>
            <p:extLst/>
          </p:nvPr>
        </p:nvGraphicFramePr>
        <p:xfrm>
          <a:off x="6192872" y="2573618"/>
          <a:ext cx="286226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2958365" y="5985315"/>
            <a:ext cx="3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범위 별로 수행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별 효과 확인</a:t>
            </a:r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65227" y="1838615"/>
            <a:ext cx="8954974" cy="3723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아래쪽 화살표 125"/>
          <p:cNvSpPr/>
          <p:nvPr/>
        </p:nvSpPr>
        <p:spPr>
          <a:xfrm rot="16200000">
            <a:off x="548579" y="5976803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5625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 (5/20)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/>
              <a:t>값</a:t>
            </a:r>
            <a:r>
              <a:rPr lang="ko-KR" altLang="en-US" sz="1600" dirty="0" smtClean="0"/>
              <a:t>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105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5313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</a:t>
            </a:r>
            <a:r>
              <a:rPr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strategy (5/20)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주요 구간 요약</a:t>
            </a:r>
            <a:endParaRPr lang="en-US" altLang="ko-KR" sz="1600" b="1" u="sng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20447" y="2905128"/>
          <a:ext cx="4397826" cy="1851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513651825"/>
                    </a:ext>
                  </a:extLst>
                </a:gridCol>
                <a:gridCol w="732971">
                  <a:extLst>
                    <a:ext uri="{9D8B030D-6E8A-4147-A177-3AD203B41FA5}">
                      <a16:colId xmlns:a16="http://schemas.microsoft.com/office/drawing/2014/main" val="395842776"/>
                    </a:ext>
                  </a:extLst>
                </a:gridCol>
                <a:gridCol w="732971">
                  <a:extLst>
                    <a:ext uri="{9D8B030D-6E8A-4147-A177-3AD203B41FA5}">
                      <a16:colId xmlns:a16="http://schemas.microsoft.com/office/drawing/2014/main" val="2285571194"/>
                    </a:ext>
                  </a:extLst>
                </a:gridCol>
                <a:gridCol w="732971">
                  <a:extLst>
                    <a:ext uri="{9D8B030D-6E8A-4147-A177-3AD203B41FA5}">
                      <a16:colId xmlns:a16="http://schemas.microsoft.com/office/drawing/2014/main" val="3998258922"/>
                    </a:ext>
                  </a:extLst>
                </a:gridCol>
                <a:gridCol w="732971">
                  <a:extLst>
                    <a:ext uri="{9D8B030D-6E8A-4147-A177-3AD203B41FA5}">
                      <a16:colId xmlns:a16="http://schemas.microsoft.com/office/drawing/2014/main" val="3366862922"/>
                    </a:ext>
                  </a:extLst>
                </a:gridCol>
                <a:gridCol w="732971">
                  <a:extLst>
                    <a:ext uri="{9D8B030D-6E8A-4147-A177-3AD203B41FA5}">
                      <a16:colId xmlns:a16="http://schemas.microsoft.com/office/drawing/2014/main" val="835656079"/>
                    </a:ext>
                  </a:extLst>
                </a:gridCol>
              </a:tblGrid>
              <a:tr h="370386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G1(2k)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G2 (2k)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G3 (2k)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G4 (2k)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G5 (2k)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85235"/>
                  </a:ext>
                </a:extLst>
              </a:tr>
              <a:tr h="370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&gt;= 0.9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75.73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79.41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80.03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81.18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82.78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49539"/>
                  </a:ext>
                </a:extLst>
              </a:tr>
              <a:tr h="370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&gt;= 0.4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75.73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78.46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79.15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81.46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83.03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500662"/>
                  </a:ext>
                </a:extLst>
              </a:tr>
              <a:tr h="370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&gt;= 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75.73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78.94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80.59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82.52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82.86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96267"/>
                  </a:ext>
                </a:extLst>
              </a:tr>
              <a:tr h="370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75.73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78.64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78.46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81.39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sng" strike="noStrike" dirty="0">
                          <a:effectLst/>
                        </a:rPr>
                        <a:t>81.45</a:t>
                      </a:r>
                      <a:endParaRPr lang="en-US" altLang="ko-KR" sz="14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198130"/>
                  </a:ext>
                </a:extLst>
              </a:tr>
            </a:tbl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/>
          </p:nvPr>
        </p:nvGraphicFramePr>
        <p:xfrm>
          <a:off x="4930401" y="1381125"/>
          <a:ext cx="3865256" cy="4649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7767" y="1038918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훈련 데이터 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2k </a:t>
            </a:r>
            <a:r>
              <a:rPr lang="ko-KR" altLang="en-US" sz="1600" b="1" dirty="0" smtClean="0"/>
              <a:t>고정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Range</a:t>
            </a:r>
            <a:r>
              <a:rPr lang="ko-KR" altLang="en-US" sz="1600" dirty="0" smtClean="0"/>
              <a:t>의 상한 제거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0,4,9=&lt; </a:t>
            </a:r>
            <a:r>
              <a:rPr lang="ko-KR" altLang="en-US" sz="1600" dirty="0" smtClean="0"/>
              <a:t>구간에서 가장 좋은 성능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RS</a:t>
            </a:r>
            <a:r>
              <a:rPr lang="ko-KR" altLang="en-US" sz="1600" dirty="0" smtClean="0"/>
              <a:t>의 경우 가장 낮은 성능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90947" y="4919008"/>
            <a:ext cx="4979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 </a:t>
            </a:r>
            <a:r>
              <a:rPr lang="ko-KR" altLang="en-US" sz="1600" dirty="0" smtClean="0"/>
              <a:t>추가 실험을 확인하고 싶으나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 부족</a:t>
            </a:r>
            <a:r>
              <a:rPr lang="en-US" altLang="ko-KR" sz="1600" dirty="0" smtClean="0"/>
              <a:t>,,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해당 방식과 코드로 우선 </a:t>
            </a:r>
            <a:r>
              <a:rPr lang="en-US" altLang="ko-KR" sz="1600" dirty="0" smtClean="0"/>
              <a:t>patch </a:t>
            </a:r>
            <a:r>
              <a:rPr lang="ko-KR" altLang="en-US" sz="1600" dirty="0" smtClean="0"/>
              <a:t>로 넘어갈 계획이며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더 많은 </a:t>
            </a:r>
            <a:r>
              <a:rPr lang="en-US" altLang="ko-KR" sz="1600" b="1" dirty="0" smtClean="0"/>
              <a:t>G</a:t>
            </a:r>
            <a:r>
              <a:rPr lang="ko-KR" altLang="en-US" sz="1600" b="1" dirty="0" smtClean="0"/>
              <a:t>를 </a:t>
            </a:r>
            <a:r>
              <a:rPr lang="ko-KR" altLang="en-US" sz="1600" dirty="0" smtClean="0"/>
              <a:t>생성해서 실험이 필요할 것으로 보임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</a:t>
            </a:r>
            <a:r>
              <a:rPr lang="ko-KR" altLang="en-US" sz="1600" dirty="0" smtClean="0"/>
              <a:t>를 </a:t>
            </a:r>
            <a:r>
              <a:rPr lang="ko-KR" altLang="en-US" sz="1600" b="1" dirty="0" smtClean="0"/>
              <a:t>슬라이드 별로 나누어야 </a:t>
            </a:r>
            <a:r>
              <a:rPr lang="ko-KR" altLang="en-US" sz="1600" dirty="0" smtClean="0"/>
              <a:t>할 필요도 있을 것으로 보임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9531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5465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</a:t>
            </a:r>
            <a:r>
              <a:rPr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strategy (6/9)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추가 실험 </a:t>
            </a:r>
            <a:r>
              <a:rPr lang="en-US" altLang="ko-KR" sz="1600" b="1" u="sng" dirty="0" smtClean="0"/>
              <a:t>– G </a:t>
            </a:r>
            <a:r>
              <a:rPr lang="ko-KR" altLang="en-US" sz="1600" b="1" u="sng" dirty="0" smtClean="0"/>
              <a:t>증가 </a:t>
            </a:r>
            <a:r>
              <a:rPr lang="en-US" altLang="ko-KR" sz="1600" b="1" u="sng" dirty="0" smtClean="0"/>
              <a:t>(</a:t>
            </a:r>
            <a:r>
              <a:rPr lang="en-US" altLang="ko-KR" sz="1600" b="1" u="sng" dirty="0" err="1" smtClean="0"/>
              <a:t>cifar</a:t>
            </a:r>
            <a:r>
              <a:rPr lang="en-US" altLang="ko-KR" sz="1600" b="1" u="sng" dirty="0" smtClean="0"/>
              <a:t> 10)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053928" y="5210175"/>
          <a:ext cx="6151783" cy="973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253">
                  <a:extLst>
                    <a:ext uri="{9D8B030D-6E8A-4147-A177-3AD203B41FA5}">
                      <a16:colId xmlns:a16="http://schemas.microsoft.com/office/drawing/2014/main" val="3228313897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888815754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499576401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567761578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511977168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207376967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086069859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3086459402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490679335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492970004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42517933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354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81.27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965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82.06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99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 sampling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73.82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78.49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4277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2675667" y="1381032"/>
          <a:ext cx="3405188" cy="354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315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5370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</a:t>
            </a:r>
            <a:r>
              <a:rPr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strategy (6/9)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patch </a:t>
            </a:r>
            <a:r>
              <a:rPr lang="ko-KR" altLang="en-US" sz="1600" b="1" u="sng" dirty="0" smtClean="0"/>
              <a:t>분류기 실험</a:t>
            </a:r>
            <a:endParaRPr lang="en-US" altLang="ko-KR" sz="1600" b="1" u="sng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40846" y="1247508"/>
          <a:ext cx="7271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5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038850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0947" y="2581270"/>
          <a:ext cx="4667248" cy="2867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5036413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7035962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2572632321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46407047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55521407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6554104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6044333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053044255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35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0210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37388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097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80.38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56.11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2313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7263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990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8598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147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589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275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4930401" y="2466975"/>
          <a:ext cx="3861174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1848" y="5953653"/>
            <a:ext cx="449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</a:t>
            </a:r>
            <a:r>
              <a:rPr lang="ko-KR" altLang="en-US" b="1" dirty="0" err="1" smtClean="0"/>
              <a:t>재실험</a:t>
            </a:r>
            <a:r>
              <a:rPr lang="ko-KR" altLang="en-US" b="1" dirty="0" smtClean="0"/>
              <a:t> 필요 </a:t>
            </a:r>
            <a:r>
              <a:rPr lang="en-US" altLang="ko-KR" b="1" dirty="0" smtClean="0"/>
              <a:t>– G </a:t>
            </a:r>
            <a:r>
              <a:rPr lang="ko-KR" altLang="en-US" b="1" dirty="0" smtClean="0"/>
              <a:t>증가 필요</a:t>
            </a:r>
            <a:r>
              <a:rPr lang="en-US" altLang="ko-KR" b="1" dirty="0" smtClean="0"/>
              <a:t>, sampling </a:t>
            </a:r>
            <a:r>
              <a:rPr lang="ko-KR" altLang="en-US" b="1" dirty="0" smtClean="0"/>
              <a:t>감소</a:t>
            </a:r>
            <a:endParaRPr lang="en-US" altLang="ko-KR" b="1" dirty="0" smtClean="0"/>
          </a:p>
          <a:p>
            <a:r>
              <a:rPr lang="en-US" altLang="ko-KR" b="1" dirty="0" err="1" smtClean="0"/>
              <a:t>Resnet</a:t>
            </a:r>
            <a:r>
              <a:rPr lang="en-US" altLang="ko-KR" b="1" dirty="0" smtClean="0"/>
              <a:t> 18-&gt; 50 </a:t>
            </a:r>
            <a:r>
              <a:rPr lang="en-US" altLang="ko-KR" b="1" dirty="0" err="1" smtClean="0"/>
              <a:t>densenet</a:t>
            </a:r>
            <a:r>
              <a:rPr lang="en-US" altLang="ko-KR" b="1" dirty="0" smtClean="0"/>
              <a:t> 201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376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화살표 10"/>
          <p:cNvSpPr/>
          <p:nvPr/>
        </p:nvSpPr>
        <p:spPr>
          <a:xfrm>
            <a:off x="3857603" y="3890873"/>
            <a:ext cx="1464128" cy="410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45" y="2849010"/>
            <a:ext cx="3506583" cy="2315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4274" t="68753"/>
          <a:stretch/>
        </p:blipFill>
        <p:spPr>
          <a:xfrm>
            <a:off x="246206" y="3525041"/>
            <a:ext cx="3506583" cy="11458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246206" y="582149"/>
            <a:ext cx="5690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/>
              <a:t>스코어 영향 분석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 </a:t>
            </a:r>
            <a:r>
              <a:rPr lang="ko-KR" altLang="en-US" sz="1600" dirty="0" err="1" smtClean="0"/>
              <a:t>분류기에도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conf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실험을 진행함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g1 model train: 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Pool size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하지만</a:t>
            </a:r>
            <a:r>
              <a:rPr lang="en-US" altLang="ko-KR" sz="1600" dirty="0" smtClean="0">
                <a:solidFill>
                  <a:srgbClr val="FF0000"/>
                </a:solidFill>
              </a:rPr>
              <a:t>, over-confidence </a:t>
            </a:r>
            <a:r>
              <a:rPr lang="ko-KR" altLang="en-US" sz="1600" dirty="0" smtClean="0">
                <a:solidFill>
                  <a:srgbClr val="FF0000"/>
                </a:solidFill>
              </a:rPr>
              <a:t>이슈 확인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0000"/>
                </a:solidFill>
              </a:rPr>
              <a:t>Calibration</a:t>
            </a:r>
            <a:r>
              <a:rPr lang="ko-KR" altLang="en-US" sz="1600" dirty="0" smtClean="0">
                <a:solidFill>
                  <a:srgbClr val="FF0000"/>
                </a:solidFill>
              </a:rPr>
              <a:t>을 위한 방안 필요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33857" y="3521571"/>
            <a:ext cx="950417" cy="11493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33857" y="4752983"/>
            <a:ext cx="97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G2 Pool:</a:t>
            </a:r>
          </a:p>
          <a:p>
            <a:pPr algn="ctr"/>
            <a:r>
              <a:rPr lang="en-US" altLang="ko-KR" dirty="0" smtClean="0"/>
              <a:t>100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454" y="3630252"/>
            <a:ext cx="423612" cy="9453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101770" y="2951554"/>
            <a:ext cx="748316" cy="20885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2" idx="2"/>
            <a:endCxn id="18" idx="0"/>
          </p:cNvCxnSpPr>
          <p:nvPr/>
        </p:nvCxnSpPr>
        <p:spPr>
          <a:xfrm flipH="1">
            <a:off x="7489371" y="5040086"/>
            <a:ext cx="986557" cy="7184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7756" y="5758543"/>
            <a:ext cx="188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대부분이 </a:t>
            </a:r>
            <a:r>
              <a:rPr lang="en-US" altLang="ko-KR" sz="1400" dirty="0" smtClean="0"/>
              <a:t>0.9</a:t>
            </a:r>
            <a:r>
              <a:rPr lang="ko-KR" altLang="en-US" sz="1400" dirty="0" smtClean="0"/>
              <a:t>이상의 </a:t>
            </a:r>
            <a:r>
              <a:rPr lang="en-US" altLang="ko-KR" sz="1400" dirty="0" err="1" smtClean="0"/>
              <a:t>conf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가짐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901515" y="4675536"/>
            <a:ext cx="210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G1 model</a:t>
            </a:r>
          </a:p>
          <a:p>
            <a:pPr algn="ctr"/>
            <a:r>
              <a:rPr lang="en-US" altLang="ko-KR" dirty="0" smtClean="0"/>
              <a:t>(train: 100)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897" y="401327"/>
            <a:ext cx="2091503" cy="215064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3657600" y="1371601"/>
            <a:ext cx="3102429" cy="102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(5/20)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(5/20)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6205" y="669643"/>
            <a:ext cx="8773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Label smoothing : [1,0,0]</a:t>
            </a:r>
            <a:r>
              <a:rPr lang="ko-KR" altLang="en-US" sz="1600" dirty="0" smtClean="0"/>
              <a:t>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같은 하드 </a:t>
            </a:r>
            <a:r>
              <a:rPr lang="ko-KR" altLang="en-US" sz="1600" dirty="0" err="1" smtClean="0"/>
              <a:t>라벨링을</a:t>
            </a:r>
            <a:r>
              <a:rPr lang="ko-KR" altLang="en-US" sz="1600" dirty="0" smtClean="0"/>
              <a:t> 사용하지 않고 조금 더 유연한 레이블 활용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데이터 </a:t>
            </a:r>
            <a:r>
              <a:rPr lang="en-US" altLang="ko-KR" sz="1600" dirty="0" smtClean="0"/>
              <a:t>: 100</a:t>
            </a:r>
            <a:r>
              <a:rPr lang="ko-KR" altLang="en-US" sz="1600" dirty="0" smtClean="0"/>
              <a:t>장의 </a:t>
            </a:r>
            <a:r>
              <a:rPr lang="en-US" altLang="ko-KR" sz="1600" dirty="0" smtClean="0"/>
              <a:t>WSI </a:t>
            </a:r>
            <a:r>
              <a:rPr lang="ko-KR" altLang="en-US" sz="1600" dirty="0" smtClean="0"/>
              <a:t>학습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테스트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" y="1514421"/>
            <a:ext cx="423612" cy="9453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2520" y="1514420"/>
            <a:ext cx="423612" cy="9453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435" y="1514420"/>
            <a:ext cx="423612" cy="9453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" y="4159649"/>
            <a:ext cx="423612" cy="9453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2520" y="4159648"/>
            <a:ext cx="423612" cy="9453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435" y="4159648"/>
            <a:ext cx="423612" cy="9453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605" y="2478300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12520" y="2478300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87435" y="2478300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7605" y="5104963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12520" y="5104963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87435" y="5104963"/>
            <a:ext cx="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6205" y="2847632"/>
            <a:ext cx="2098766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N: [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1</a:t>
            </a:r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.0, 0.0 ,0.0] </a:t>
            </a:r>
          </a:p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D: [0.2, 0.8, 0.0] </a:t>
            </a:r>
          </a:p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M: [0.1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0.1, 0.8] 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46205" y="5506954"/>
            <a:ext cx="2333708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N: [</a:t>
            </a:r>
            <a:r>
              <a:rPr lang="en-US" altLang="ko-KR" dirty="0">
                <a:solidFill>
                  <a:srgbClr val="1D1C1D"/>
                </a:solidFill>
                <a:latin typeface="NotoSansKR"/>
              </a:rPr>
              <a:t>1</a:t>
            </a:r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.0, 0.0 ,0.0] </a:t>
            </a:r>
          </a:p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D: [0.1, 0.9, 0.0] </a:t>
            </a:r>
          </a:p>
          <a:p>
            <a:r>
              <a:rPr lang="en-US" altLang="ko-KR" dirty="0" smtClean="0">
                <a:solidFill>
                  <a:srgbClr val="1D1C1D"/>
                </a:solidFill>
                <a:latin typeface="NotoSansKR"/>
              </a:rPr>
              <a:t>M: [0.05, 0.05, 0.9]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97" y="1500640"/>
            <a:ext cx="2886075" cy="1971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291" y="4308553"/>
            <a:ext cx="2914650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88" y="1500640"/>
            <a:ext cx="2943225" cy="2019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312" y="4322841"/>
            <a:ext cx="2914650" cy="1990725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 flipV="1">
            <a:off x="3241962" y="1618556"/>
            <a:ext cx="2233551" cy="148172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0655" y="6462943"/>
            <a:ext cx="482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*label smoothing </a:t>
            </a:r>
            <a:r>
              <a:rPr lang="ko-KR" altLang="en-US" sz="1200" dirty="0" smtClean="0"/>
              <a:t>값은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박영진 논문에서 </a:t>
            </a:r>
            <a:r>
              <a:rPr lang="en-US" altLang="ko-KR" sz="1200" dirty="0" smtClean="0"/>
              <a:t>refer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6760975" y="6416775"/>
            <a:ext cx="1603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1D1C1D"/>
                </a:solidFill>
                <a:latin typeface="NotoSansKR"/>
              </a:rPr>
              <a:t>densenet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400" b="1" dirty="0" smtClean="0">
                <a:solidFill>
                  <a:srgbClr val="1D1C1D"/>
                </a:solidFill>
                <a:latin typeface="NotoSansKR"/>
              </a:rPr>
              <a:t>: 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0.86, 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3795444" y="6416776"/>
            <a:ext cx="1276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resnet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: 0.845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4689" y="3657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1D1C1D"/>
                </a:solidFill>
                <a:latin typeface="NotoSansKR"/>
              </a:rPr>
              <a:t>densenet</a:t>
            </a:r>
            <a:r>
              <a:rPr lang="en-US" altLang="ko-KR" sz="1400" b="1" dirty="0" smtClean="0">
                <a:solidFill>
                  <a:srgbClr val="1D1C1D"/>
                </a:solidFill>
                <a:latin typeface="NotoSansKR"/>
              </a:rPr>
              <a:t>: 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0.735</a:t>
            </a:r>
            <a:endParaRPr lang="ko-KR" altLang="en-US" sz="1400" b="1" dirty="0"/>
          </a:p>
        </p:txBody>
      </p:sp>
      <p:sp>
        <p:nvSpPr>
          <p:cNvPr id="39" name="직사각형 38"/>
          <p:cNvSpPr/>
          <p:nvPr/>
        </p:nvSpPr>
        <p:spPr>
          <a:xfrm>
            <a:off x="3839959" y="3607405"/>
            <a:ext cx="1399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1D1C1D"/>
                </a:solidFill>
                <a:latin typeface="NotoSansKR"/>
              </a:rPr>
              <a:t>Resnet</a:t>
            </a:r>
            <a:r>
              <a:rPr lang="en-US" altLang="ko-KR" sz="1400" b="1" dirty="0" smtClean="0">
                <a:solidFill>
                  <a:srgbClr val="1D1C1D"/>
                </a:solidFill>
                <a:latin typeface="NotoSansKR"/>
              </a:rPr>
              <a:t>:  0.815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54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</a:rPr>
              <a:t>System conception</a:t>
            </a:r>
          </a:p>
        </p:txBody>
      </p:sp>
    </p:spTree>
    <p:extLst>
      <p:ext uri="{BB962C8B-B14F-4D97-AF65-F5344CB8AC3E}">
        <p14:creationId xmlns:p14="http://schemas.microsoft.com/office/powerpoint/2010/main" val="5491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 16"/>
          <p:cNvSpPr/>
          <p:nvPr/>
        </p:nvSpPr>
        <p:spPr>
          <a:xfrm>
            <a:off x="1320766" y="1762545"/>
            <a:ext cx="1411168" cy="40882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(5/27)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248033"/>
            <a:ext cx="2347258" cy="2096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1153"/>
          <a:stretch/>
        </p:blipFill>
        <p:spPr>
          <a:xfrm>
            <a:off x="3047780" y="4313477"/>
            <a:ext cx="2376805" cy="2039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987" y="1136877"/>
            <a:ext cx="2424545" cy="15979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07391" y="2887718"/>
          <a:ext cx="511719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2030" y="1434583"/>
            <a:ext cx="864096" cy="9852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07390" y="913949"/>
            <a:ext cx="5117195" cy="1904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046" y="1465054"/>
            <a:ext cx="423612" cy="94531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37439" y="2927380"/>
            <a:ext cx="510923" cy="52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70888" y="2927380"/>
            <a:ext cx="510923" cy="52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9" idx="0"/>
            <a:endCxn id="18" idx="2"/>
          </p:cNvCxnSpPr>
          <p:nvPr/>
        </p:nvCxnSpPr>
        <p:spPr>
          <a:xfrm flipH="1" flipV="1">
            <a:off x="814078" y="2419812"/>
            <a:ext cx="578823" cy="50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0"/>
          </p:cNvCxnSpPr>
          <p:nvPr/>
        </p:nvCxnSpPr>
        <p:spPr>
          <a:xfrm flipV="1">
            <a:off x="2026350" y="2426568"/>
            <a:ext cx="839637" cy="500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28"/>
          <p:cNvSpPr/>
          <p:nvPr/>
        </p:nvSpPr>
        <p:spPr>
          <a:xfrm>
            <a:off x="2145658" y="3839864"/>
            <a:ext cx="475920" cy="5365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3125303" y="3802118"/>
            <a:ext cx="475920" cy="5365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08903" y="3513446"/>
            <a:ext cx="3408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</a:t>
            </a:r>
            <a:r>
              <a:rPr lang="en-US" altLang="ko-KR" sz="1600" b="1" dirty="0" smtClean="0"/>
              <a:t>-2</a:t>
            </a:r>
            <a:r>
              <a:rPr lang="ko-KR" altLang="en-US" sz="1600" b="1" dirty="0" smtClean="0"/>
              <a:t>차 실험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Pool </a:t>
            </a:r>
            <a:r>
              <a:rPr lang="ko-KR" altLang="en-US" sz="1600" dirty="0" smtClean="0"/>
              <a:t>값 </a:t>
            </a:r>
            <a:r>
              <a:rPr lang="en-US" altLang="ko-KR" sz="1600" dirty="0" smtClean="0"/>
              <a:t>200</a:t>
            </a:r>
            <a:r>
              <a:rPr lang="ko-KR" altLang="en-US" sz="1600" dirty="0" smtClean="0"/>
              <a:t>으로 변경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range </a:t>
            </a:r>
            <a:r>
              <a:rPr lang="ko-KR" altLang="en-US" sz="1600" dirty="0" smtClean="0"/>
              <a:t>분류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구간 우선으로 샘플링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경향성 정보 파악이 어려움</a:t>
            </a:r>
            <a:r>
              <a:rPr lang="en-US" altLang="ko-KR" sz="1600" dirty="0" smtClean="0"/>
              <a:t> 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5996704" y="4987552"/>
            <a:ext cx="328845" cy="57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35199" y="5829669"/>
            <a:ext cx="340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추가적인 조건 변화 필요</a:t>
            </a:r>
            <a:endParaRPr lang="en-US" altLang="ko-KR" sz="16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591523" y="1096373"/>
            <a:ext cx="3408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파일럿 실험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Pool</a:t>
            </a:r>
            <a:r>
              <a:rPr lang="ko-KR" altLang="en-US" sz="1600" dirty="0" smtClean="0"/>
              <a:t>의 값을</a:t>
            </a:r>
            <a:r>
              <a:rPr lang="en-US" altLang="ko-KR" sz="1600" dirty="0" smtClean="0"/>
              <a:t> 100</a:t>
            </a:r>
            <a:r>
              <a:rPr lang="ko-KR" altLang="en-US" sz="1600" dirty="0" smtClean="0"/>
              <a:t>으로 한 경우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데이터를 뽑는 것이 어려움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특정 구간에 몰리거나 샘플링이 어려움</a:t>
            </a:r>
            <a:endParaRPr lang="en-US" altLang="ko-KR" sz="1600" dirty="0" smtClean="0"/>
          </a:p>
        </p:txBody>
      </p:sp>
      <p:sp>
        <p:nvSpPr>
          <p:cNvPr id="37" name="아래쪽 화살표 36"/>
          <p:cNvSpPr/>
          <p:nvPr/>
        </p:nvSpPr>
        <p:spPr>
          <a:xfrm>
            <a:off x="5996705" y="2630856"/>
            <a:ext cx="328845" cy="57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58638" y="918391"/>
            <a:ext cx="3441686" cy="16022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58638" y="3353794"/>
            <a:ext cx="3441686" cy="1483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558638" y="5697990"/>
            <a:ext cx="3441686" cy="571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2" y="807625"/>
            <a:ext cx="3988206" cy="26688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5575" y="3813287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소분류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cxnSp>
        <p:nvCxnSpPr>
          <p:cNvPr id="187" name="직선 연결선 186"/>
          <p:cNvCxnSpPr/>
          <p:nvPr/>
        </p:nvCxnSpPr>
        <p:spPr>
          <a:xfrm>
            <a:off x="4301537" y="1140911"/>
            <a:ext cx="0" cy="165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42752" y="4191520"/>
            <a:ext cx="15004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업데이트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시나리오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구성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endCxn id="38" idx="1"/>
          </p:cNvCxnSpPr>
          <p:nvPr/>
        </p:nvCxnSpPr>
        <p:spPr>
          <a:xfrm>
            <a:off x="3860938" y="4230557"/>
            <a:ext cx="848177" cy="28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38" idx="1"/>
          </p:cNvCxnSpPr>
          <p:nvPr/>
        </p:nvCxnSpPr>
        <p:spPr>
          <a:xfrm>
            <a:off x="3860938" y="4495476"/>
            <a:ext cx="848177" cy="1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38" idx="1"/>
          </p:cNvCxnSpPr>
          <p:nvPr/>
        </p:nvCxnSpPr>
        <p:spPr>
          <a:xfrm flipV="1">
            <a:off x="3860938" y="4513499"/>
            <a:ext cx="848177" cy="23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8" idx="1"/>
          </p:cNvCxnSpPr>
          <p:nvPr/>
        </p:nvCxnSpPr>
        <p:spPr>
          <a:xfrm flipV="1">
            <a:off x="3860938" y="4513499"/>
            <a:ext cx="848177" cy="54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38" idx="1"/>
          </p:cNvCxnSpPr>
          <p:nvPr/>
        </p:nvCxnSpPr>
        <p:spPr>
          <a:xfrm flipV="1">
            <a:off x="3860938" y="4513499"/>
            <a:ext cx="848177" cy="75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38" idx="1"/>
          </p:cNvCxnSpPr>
          <p:nvPr/>
        </p:nvCxnSpPr>
        <p:spPr>
          <a:xfrm flipV="1">
            <a:off x="3860938" y="4513499"/>
            <a:ext cx="848177" cy="1110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09115" y="4328833"/>
            <a:ext cx="15004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영향 분석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6289895" y="4372028"/>
            <a:ext cx="572568" cy="303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7" idx="0"/>
          </p:cNvCxnSpPr>
          <p:nvPr/>
        </p:nvCxnSpPr>
        <p:spPr>
          <a:xfrm rot="16200000" flipV="1">
            <a:off x="5008189" y="1506710"/>
            <a:ext cx="1978159" cy="33914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80867" y="1844028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scenario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591613" y="3950600"/>
            <a:ext cx="458602" cy="37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480867" y="804475"/>
            <a:ext cx="458602" cy="37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820914" y="807625"/>
            <a:ext cx="2628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Uncertainty scoring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5" idx="2"/>
          </p:cNvCxnSpPr>
          <p:nvPr/>
        </p:nvCxnSpPr>
        <p:spPr>
          <a:xfrm rot="5400000">
            <a:off x="4897529" y="580965"/>
            <a:ext cx="641873" cy="18338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218465" y="1353072"/>
            <a:ext cx="192606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High uncertain case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734086" y="5398281"/>
            <a:ext cx="210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*patch </a:t>
            </a:r>
            <a:r>
              <a:rPr lang="ko-KR" altLang="en-US" dirty="0" smtClean="0">
                <a:solidFill>
                  <a:srgbClr val="FF0000"/>
                </a:solidFill>
              </a:rPr>
              <a:t>실험을 기반으로 </a:t>
            </a:r>
            <a:r>
              <a:rPr lang="en-US" altLang="ko-KR" dirty="0" smtClean="0">
                <a:solidFill>
                  <a:srgbClr val="FF0000"/>
                </a:solidFill>
              </a:rPr>
              <a:t>WSI </a:t>
            </a:r>
            <a:r>
              <a:rPr lang="ko-KR" altLang="en-US" dirty="0" smtClean="0">
                <a:solidFill>
                  <a:srgbClr val="FF0000"/>
                </a:solidFill>
              </a:rPr>
              <a:t>파트에 대한 </a:t>
            </a:r>
            <a:r>
              <a:rPr lang="en-US" altLang="ko-KR" dirty="0" smtClean="0">
                <a:solidFill>
                  <a:srgbClr val="FF0000"/>
                </a:solidFill>
              </a:rPr>
              <a:t>sample selection </a:t>
            </a:r>
            <a:r>
              <a:rPr lang="ko-KR" altLang="en-US" dirty="0" smtClean="0">
                <a:solidFill>
                  <a:srgbClr val="FF0000"/>
                </a:solidFill>
              </a:rPr>
              <a:t>방법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18154" y="4120552"/>
            <a:ext cx="2944544" cy="264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8154" y="4630828"/>
            <a:ext cx="2944544" cy="264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2322" y="3613864"/>
            <a:ext cx="8958581" cy="3001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59840" y="2415653"/>
            <a:ext cx="384245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: </a:t>
            </a:r>
          </a:p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-patch </a:t>
            </a:r>
            <a:r>
              <a:rPr lang="en-US" altLang="ko-KR" dirty="0"/>
              <a:t>classifier </a:t>
            </a:r>
            <a:r>
              <a:rPr lang="ko-KR" altLang="en-US" dirty="0"/>
              <a:t>기반으로 변경한 실험</a:t>
            </a:r>
            <a:r>
              <a:rPr lang="en-US" altLang="ko-KR" dirty="0"/>
              <a:t>- </a:t>
            </a:r>
            <a:r>
              <a:rPr lang="en-US" altLang="ko-KR" dirty="0" err="1"/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성능 영향 축소 목적</a:t>
            </a:r>
          </a:p>
        </p:txBody>
      </p:sp>
    </p:spTree>
    <p:extLst>
      <p:ext uri="{BB962C8B-B14F-4D97-AF65-F5344CB8AC3E}">
        <p14:creationId xmlns:p14="http://schemas.microsoft.com/office/powerpoint/2010/main" val="12804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</a:rPr>
              <a:t>System </a:t>
            </a:r>
            <a:r>
              <a:rPr lang="en-US" altLang="ko-KR" sz="2000" b="1" dirty="0" smtClean="0">
                <a:latin typeface="+mj-ea"/>
              </a:rPr>
              <a:t>conception – Incremental learning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900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28384" y="-99392"/>
            <a:ext cx="79208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980728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71185" y="452849"/>
            <a:ext cx="4738068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Incremental learning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3319325"/>
            <a:ext cx="229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2. Active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1930633"/>
            <a:ext cx="361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1. Supervised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9552" y="4631714"/>
            <a:ext cx="477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3. Incremental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04" y="1307845"/>
            <a:ext cx="2010082" cy="182837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66572" y="2684089"/>
            <a:ext cx="2392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66572" y="4195271"/>
            <a:ext cx="2392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74" y="3319325"/>
            <a:ext cx="3764521" cy="2156326"/>
          </a:xfrm>
          <a:prstGeom prst="rect">
            <a:avLst/>
          </a:prstGeom>
        </p:spPr>
      </p:pic>
      <p:cxnSp>
        <p:nvCxnSpPr>
          <p:cNvPr id="126" name="직선 연결선 125"/>
          <p:cNvCxnSpPr/>
          <p:nvPr/>
        </p:nvCxnSpPr>
        <p:spPr>
          <a:xfrm>
            <a:off x="5315484" y="3229596"/>
            <a:ext cx="2392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424161" y="5612449"/>
            <a:ext cx="2392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그림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69" y="5692878"/>
            <a:ext cx="1372914" cy="1248807"/>
          </a:xfrm>
          <a:prstGeom prst="rect">
            <a:avLst/>
          </a:prstGeom>
        </p:spPr>
      </p:pic>
      <p:sp>
        <p:nvSpPr>
          <p:cNvPr id="11" name="왼쪽으로 구부러진 화살표 10"/>
          <p:cNvSpPr/>
          <p:nvPr/>
        </p:nvSpPr>
        <p:spPr>
          <a:xfrm rot="5400000">
            <a:off x="6451247" y="6342918"/>
            <a:ext cx="324740" cy="6470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왼쪽으로 구부러진 화살표 128"/>
          <p:cNvSpPr/>
          <p:nvPr/>
        </p:nvSpPr>
        <p:spPr>
          <a:xfrm rot="16200000">
            <a:off x="6451247" y="5699349"/>
            <a:ext cx="324740" cy="6470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21977" y="3974115"/>
            <a:ext cx="282011" cy="365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아래쪽 화살표 130"/>
          <p:cNvSpPr/>
          <p:nvPr/>
        </p:nvSpPr>
        <p:spPr>
          <a:xfrm>
            <a:off x="1684688" y="2543949"/>
            <a:ext cx="282011" cy="365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5" idx="1"/>
          </p:cNvCxnSpPr>
          <p:nvPr/>
        </p:nvCxnSpPr>
        <p:spPr>
          <a:xfrm>
            <a:off x="3414831" y="2222034"/>
            <a:ext cx="1718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endCxn id="9" idx="1"/>
          </p:cNvCxnSpPr>
          <p:nvPr/>
        </p:nvCxnSpPr>
        <p:spPr>
          <a:xfrm>
            <a:off x="2927518" y="3593319"/>
            <a:ext cx="2026856" cy="804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3273039" y="4896740"/>
            <a:ext cx="2563739" cy="128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185" y="1282689"/>
            <a:ext cx="9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71184" y="1853980"/>
            <a:ext cx="2870221" cy="25435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8841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1860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9548" y="708782"/>
            <a:ext cx="805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Key paper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795895"/>
            <a:ext cx="6667820" cy="44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</a:rPr>
              <a:t>System </a:t>
            </a:r>
            <a:r>
              <a:rPr lang="en-US" altLang="ko-KR" sz="2000" b="1" dirty="0" smtClean="0">
                <a:latin typeface="+mj-ea"/>
              </a:rPr>
              <a:t>conception – federated learning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011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8841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Federated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1860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4" y="3000375"/>
            <a:ext cx="5524500" cy="3295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548" y="708782"/>
            <a:ext cx="8058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Federated learning</a:t>
            </a:r>
            <a:r>
              <a:rPr lang="en-US" altLang="ko-KR" sz="1600" dirty="0" smtClean="0"/>
              <a:t>: Federated learning refers to a </a:t>
            </a:r>
            <a:r>
              <a:rPr lang="en-US" altLang="ko-KR" sz="1600" b="1" dirty="0" smtClean="0"/>
              <a:t>decentralized</a:t>
            </a:r>
            <a:r>
              <a:rPr lang="en-US" altLang="ko-KR" sz="1600" dirty="0" smtClean="0"/>
              <a:t> form of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It is a technology in which multiple local clients and one central server work together to </a:t>
            </a:r>
            <a:r>
              <a:rPr lang="en-US" altLang="ko-KR" sz="1600" b="1" dirty="0" smtClean="0"/>
              <a:t>learn a global model </a:t>
            </a:r>
            <a:r>
              <a:rPr lang="en-US" altLang="ko-KR" sz="1600" dirty="0" smtClean="0"/>
              <a:t>in a situation where data is decentralized.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Federated learning can be useful because of these two advantages: improved </a:t>
            </a:r>
            <a:r>
              <a:rPr lang="en-US" altLang="ko-KR" sz="1600" b="1" dirty="0" smtClean="0"/>
              <a:t>data privacy </a:t>
            </a:r>
            <a:r>
              <a:rPr lang="en-US" altLang="ko-KR" sz="1600" dirty="0" smtClean="0"/>
              <a:t>and </a:t>
            </a:r>
            <a:r>
              <a:rPr lang="en-US" altLang="ko-KR" sz="1600" b="1" dirty="0" smtClean="0"/>
              <a:t>communication efficiency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Federated learning allows learning </a:t>
            </a:r>
            <a:r>
              <a:rPr lang="en-US" altLang="ko-KR" sz="1600" b="1" dirty="0" smtClean="0"/>
              <a:t>without data leakage </a:t>
            </a:r>
            <a:r>
              <a:rPr lang="en-US" altLang="ko-KR" sz="1600" dirty="0" smtClean="0"/>
              <a:t>in situations where patient personal information such as clinical data in hospitals must be protected.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4087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8841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Federated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1860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1767" y="800108"/>
            <a:ext cx="8021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Using the concept of </a:t>
            </a:r>
            <a:r>
              <a:rPr lang="en-US" altLang="ko-KR" b="1" dirty="0" smtClean="0"/>
              <a:t>federated learning</a:t>
            </a:r>
            <a:r>
              <a:rPr lang="en-US" altLang="ko-KR" dirty="0" smtClean="0"/>
              <a:t>, it is possible to </a:t>
            </a:r>
            <a:r>
              <a:rPr lang="en-US" altLang="ko-KR" b="1" dirty="0" smtClean="0"/>
              <a:t>learn in a distributed </a:t>
            </a:r>
            <a:r>
              <a:rPr lang="en-US" altLang="ko-KR" dirty="0" smtClean="0"/>
              <a:t>form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Slide images are difficult to manage due to large capacity and can cause problems such as the </a:t>
            </a:r>
            <a:r>
              <a:rPr lang="en-US" altLang="ko-KR" b="1" dirty="0" smtClean="0"/>
              <a:t>burden of data storage </a:t>
            </a:r>
            <a:r>
              <a:rPr lang="en-US" altLang="ko-KR" dirty="0" smtClean="0"/>
              <a:t>and a high increase in </a:t>
            </a:r>
            <a:r>
              <a:rPr lang="en-US" altLang="ko-KR" b="1" dirty="0" smtClean="0"/>
              <a:t>learning time </a:t>
            </a:r>
            <a:r>
              <a:rPr lang="en-US" altLang="ko-KR" dirty="0" smtClean="0"/>
              <a:t>when collecting data centrally for learning</a:t>
            </a:r>
            <a:endParaRPr lang="ko-KR" altLang="en-US" dirty="0"/>
          </a:p>
        </p:txBody>
      </p:sp>
      <p:pic>
        <p:nvPicPr>
          <p:cNvPr id="1026" name="Picture 2" descr="대한위대장내시경학회 - 대장암예방 캠페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4661439"/>
            <a:ext cx="3934971" cy="18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원통 6"/>
          <p:cNvSpPr/>
          <p:nvPr/>
        </p:nvSpPr>
        <p:spPr>
          <a:xfrm>
            <a:off x="918773" y="2856527"/>
            <a:ext cx="1133475" cy="1533525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18" y="3931823"/>
            <a:ext cx="1001013" cy="62477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7" idx="3"/>
          </p:cNvCxnSpPr>
          <p:nvPr/>
        </p:nvCxnSpPr>
        <p:spPr>
          <a:xfrm flipV="1">
            <a:off x="1304925" y="4390052"/>
            <a:ext cx="180586" cy="571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7" idx="3"/>
          </p:cNvCxnSpPr>
          <p:nvPr/>
        </p:nvCxnSpPr>
        <p:spPr>
          <a:xfrm flipH="1" flipV="1">
            <a:off x="1485511" y="4390052"/>
            <a:ext cx="271423" cy="11857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7" idx="3"/>
          </p:cNvCxnSpPr>
          <p:nvPr/>
        </p:nvCxnSpPr>
        <p:spPr>
          <a:xfrm flipH="1" flipV="1">
            <a:off x="1485511" y="4390052"/>
            <a:ext cx="1819274" cy="114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7" idx="3"/>
          </p:cNvCxnSpPr>
          <p:nvPr/>
        </p:nvCxnSpPr>
        <p:spPr>
          <a:xfrm flipH="1" flipV="1">
            <a:off x="1485511" y="4390052"/>
            <a:ext cx="1953014" cy="691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85" y="2818890"/>
            <a:ext cx="999146" cy="93695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21" idx="2"/>
            <a:endCxn id="5" idx="0"/>
          </p:cNvCxnSpPr>
          <p:nvPr/>
        </p:nvCxnSpPr>
        <p:spPr>
          <a:xfrm flipH="1">
            <a:off x="2962525" y="3755849"/>
            <a:ext cx="933" cy="17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7" idx="4"/>
            <a:endCxn id="21" idx="1"/>
          </p:cNvCxnSpPr>
          <p:nvPr/>
        </p:nvCxnSpPr>
        <p:spPr>
          <a:xfrm flipV="1">
            <a:off x="2052248" y="3287370"/>
            <a:ext cx="411637" cy="33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038600" y="2537273"/>
            <a:ext cx="0" cy="4248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대한위대장내시경학회 - 대장암예방 캠페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59" y="4735658"/>
            <a:ext cx="3934971" cy="18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원통 39"/>
          <p:cNvSpPr/>
          <p:nvPr/>
        </p:nvSpPr>
        <p:spPr>
          <a:xfrm>
            <a:off x="4494744" y="4294325"/>
            <a:ext cx="246677" cy="367114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endCxn id="40" idx="3"/>
          </p:cNvCxnSpPr>
          <p:nvPr/>
        </p:nvCxnSpPr>
        <p:spPr>
          <a:xfrm flipH="1" flipV="1">
            <a:off x="4618083" y="4661439"/>
            <a:ext cx="861840" cy="299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62" y="4358194"/>
            <a:ext cx="513677" cy="320610"/>
          </a:xfrm>
          <a:prstGeom prst="rect">
            <a:avLst/>
          </a:prstGeom>
        </p:spPr>
      </p:pic>
      <p:sp>
        <p:nvSpPr>
          <p:cNvPr id="46" name="원통 45"/>
          <p:cNvSpPr/>
          <p:nvPr/>
        </p:nvSpPr>
        <p:spPr>
          <a:xfrm>
            <a:off x="5599693" y="4294325"/>
            <a:ext cx="246677" cy="367114"/>
          </a:xfrm>
          <a:prstGeom prst="ca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11" y="4358194"/>
            <a:ext cx="513677" cy="320610"/>
          </a:xfrm>
          <a:prstGeom prst="rect">
            <a:avLst/>
          </a:prstGeom>
        </p:spPr>
      </p:pic>
      <p:sp>
        <p:nvSpPr>
          <p:cNvPr id="48" name="원통 47"/>
          <p:cNvSpPr/>
          <p:nvPr/>
        </p:nvSpPr>
        <p:spPr>
          <a:xfrm>
            <a:off x="6629393" y="4278989"/>
            <a:ext cx="246677" cy="367114"/>
          </a:xfrm>
          <a:prstGeom prst="can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11" y="4342858"/>
            <a:ext cx="513677" cy="320610"/>
          </a:xfrm>
          <a:prstGeom prst="rect">
            <a:avLst/>
          </a:prstGeom>
        </p:spPr>
      </p:pic>
      <p:sp>
        <p:nvSpPr>
          <p:cNvPr id="50" name="원통 49"/>
          <p:cNvSpPr/>
          <p:nvPr/>
        </p:nvSpPr>
        <p:spPr>
          <a:xfrm>
            <a:off x="7620637" y="4294325"/>
            <a:ext cx="246677" cy="367114"/>
          </a:xfrm>
          <a:prstGeom prst="can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55" y="4358194"/>
            <a:ext cx="513677" cy="320610"/>
          </a:xfrm>
          <a:prstGeom prst="rect">
            <a:avLst/>
          </a:prstGeom>
        </p:spPr>
      </p:pic>
      <p:cxnSp>
        <p:nvCxnSpPr>
          <p:cNvPr id="53" name="직선 화살표 연결선 52"/>
          <p:cNvCxnSpPr>
            <a:endCxn id="46" idx="3"/>
          </p:cNvCxnSpPr>
          <p:nvPr/>
        </p:nvCxnSpPr>
        <p:spPr>
          <a:xfrm flipH="1" flipV="1">
            <a:off x="5723032" y="4661439"/>
            <a:ext cx="296887" cy="9885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8" idx="3"/>
          </p:cNvCxnSpPr>
          <p:nvPr/>
        </p:nvCxnSpPr>
        <p:spPr>
          <a:xfrm flipH="1" flipV="1">
            <a:off x="6752732" y="4646103"/>
            <a:ext cx="867905" cy="1003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endCxn id="50" idx="3"/>
          </p:cNvCxnSpPr>
          <p:nvPr/>
        </p:nvCxnSpPr>
        <p:spPr>
          <a:xfrm flipV="1">
            <a:off x="7692880" y="4661439"/>
            <a:ext cx="51096" cy="494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611" y="3747087"/>
            <a:ext cx="466110" cy="43709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285" y="3747088"/>
            <a:ext cx="466110" cy="43709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31936" y="3756596"/>
            <a:ext cx="466110" cy="43709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2532" y="3756611"/>
            <a:ext cx="466110" cy="437097"/>
          </a:xfrm>
          <a:prstGeom prst="rect">
            <a:avLst/>
          </a:prstGeom>
        </p:spPr>
      </p:pic>
      <p:sp>
        <p:nvSpPr>
          <p:cNvPr id="61" name="구름 60"/>
          <p:cNvSpPr/>
          <p:nvPr/>
        </p:nvSpPr>
        <p:spPr>
          <a:xfrm>
            <a:off x="5767466" y="2891231"/>
            <a:ext cx="1419218" cy="648945"/>
          </a:xfrm>
          <a:prstGeom prst="cloud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1" idx="2"/>
            <a:endCxn id="62" idx="0"/>
          </p:cNvCxnSpPr>
          <p:nvPr/>
        </p:nvCxnSpPr>
        <p:spPr>
          <a:xfrm rot="10800000" flipV="1">
            <a:off x="4824666" y="3215703"/>
            <a:ext cx="947202" cy="531383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61" idx="0"/>
            <a:endCxn id="65" idx="0"/>
          </p:cNvCxnSpPr>
          <p:nvPr/>
        </p:nvCxnSpPr>
        <p:spPr>
          <a:xfrm>
            <a:off x="7185501" y="3215704"/>
            <a:ext cx="820086" cy="540907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61" idx="1"/>
            <a:endCxn id="64" idx="0"/>
          </p:cNvCxnSpPr>
          <p:nvPr/>
        </p:nvCxnSpPr>
        <p:spPr>
          <a:xfrm rot="16200000" flipH="1">
            <a:off x="6662478" y="3354082"/>
            <a:ext cx="217111" cy="5879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61" idx="1"/>
            <a:endCxn id="63" idx="0"/>
          </p:cNvCxnSpPr>
          <p:nvPr/>
        </p:nvCxnSpPr>
        <p:spPr>
          <a:xfrm rot="5400000">
            <a:off x="6080407" y="3350419"/>
            <a:ext cx="207603" cy="585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63" idx="1"/>
            <a:endCxn id="62" idx="3"/>
          </p:cNvCxnSpPr>
          <p:nvPr/>
        </p:nvCxnSpPr>
        <p:spPr>
          <a:xfrm rot="10800000">
            <a:off x="5057721" y="3965637"/>
            <a:ext cx="6005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64" idx="1"/>
            <a:endCxn id="63" idx="3"/>
          </p:cNvCxnSpPr>
          <p:nvPr/>
        </p:nvCxnSpPr>
        <p:spPr>
          <a:xfrm rot="10800000">
            <a:off x="6124396" y="3965637"/>
            <a:ext cx="707541" cy="95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65" idx="1"/>
            <a:endCxn id="64" idx="3"/>
          </p:cNvCxnSpPr>
          <p:nvPr/>
        </p:nvCxnSpPr>
        <p:spPr>
          <a:xfrm rot="10800000">
            <a:off x="7298046" y="3975146"/>
            <a:ext cx="474486" cy="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3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스캐너 시스템 전체 계획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2202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1434"/>
              </p:ext>
            </p:extLst>
          </p:nvPr>
        </p:nvGraphicFramePr>
        <p:xfrm>
          <a:off x="1207831" y="449622"/>
          <a:ext cx="7752057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WSI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그래프 유사도 모듈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조직 그래프 인식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조직 단위 분류기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그래프 유사도 모듈 개발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위치 인식 모듈 연구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통합 시스템 및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기존 모델과 앙상블 시스템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앙상블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59753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75658" y="14548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 모듈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41841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29252" y="184287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분류기 연구</a:t>
            </a:r>
            <a:endParaRPr lang="ko-KR" altLang="en-US" sz="105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57681"/>
              </p:ext>
            </p:extLst>
          </p:nvPr>
        </p:nvGraphicFramePr>
        <p:xfrm>
          <a:off x="1207831" y="3223855"/>
          <a:ext cx="7752057" cy="3596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엑티브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러닝 시스템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DB </a:t>
                      </a:r>
                      <a:r>
                        <a:rPr lang="ko-KR" altLang="en-US" sz="1200" b="1" dirty="0" smtClean="0"/>
                        <a:t>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구성 요소 정의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구현 및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좌표 기반 패치 생성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이미지 추천 전략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업데이트 민감도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3122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5468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7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94237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8" y="2374743"/>
            <a:ext cx="401350" cy="8140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91900" y="256310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07830" y="236619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3778758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설계 및 운영 연구</a:t>
            </a:r>
            <a:endParaRPr lang="ko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55750" y="6008086"/>
            <a:ext cx="401350" cy="8140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3217761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5173920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4612923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55318" y="620456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3217761"/>
            <a:ext cx="309698" cy="3602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51847" y="495409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Active learning system</a:t>
            </a:r>
            <a:endParaRPr lang="ko-KR" altLang="en-US" sz="1050" b="1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274772" y="459183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96434" y="600046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88340" y="3202262"/>
            <a:ext cx="77520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8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오른쪽 화살표 107"/>
          <p:cNvSpPr/>
          <p:nvPr/>
        </p:nvSpPr>
        <p:spPr>
          <a:xfrm rot="10800000">
            <a:off x="5804645" y="2297397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오른쪽 화살표 106"/>
          <p:cNvSpPr/>
          <p:nvPr/>
        </p:nvSpPr>
        <p:spPr>
          <a:xfrm rot="16200000">
            <a:off x="4170996" y="4017231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49" y="1601986"/>
            <a:ext cx="2491505" cy="216478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32603"/>
          <a:stretch/>
        </p:blipFill>
        <p:spPr>
          <a:xfrm>
            <a:off x="273882" y="1651069"/>
            <a:ext cx="2317614" cy="2301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95230" y="1165565"/>
            <a:ext cx="2594996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7052" y="1164442"/>
            <a:ext cx="2600326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Active learning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823695" y="4848447"/>
            <a:ext cx="3233674" cy="1967584"/>
            <a:chOff x="274320" y="4219233"/>
            <a:chExt cx="4734422" cy="288073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217" y="4497908"/>
              <a:ext cx="3618525" cy="229020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5"/>
            <a:srcRect l="42743" r="28300"/>
            <a:stretch/>
          </p:blipFill>
          <p:spPr>
            <a:xfrm>
              <a:off x="274320" y="4219233"/>
              <a:ext cx="1115897" cy="2880739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2823695" y="4381499"/>
            <a:ext cx="3233674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Incremental learning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278078" y="1162270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Federated learning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952" y="1535767"/>
            <a:ext cx="2723264" cy="25317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7051" y="1497817"/>
            <a:ext cx="2600326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95230" y="1498940"/>
            <a:ext cx="2594996" cy="2426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285953" y="1481444"/>
            <a:ext cx="2761417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823695" y="4714874"/>
            <a:ext cx="3233674" cy="1989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>
            <a:off x="2556137" y="231777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61174"/>
              </p:ext>
            </p:extLst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330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2023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49834" y="3623660"/>
            <a:ext cx="309698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47246" y="4868301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분산 학습 시스템</a:t>
            </a:r>
            <a:endParaRPr lang="ko-KR" altLang="en-US" sz="105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83352"/>
              </p:ext>
            </p:extLst>
          </p:nvPr>
        </p:nvGraphicFramePr>
        <p:xfrm>
          <a:off x="1176341" y="3623660"/>
          <a:ext cx="7752057" cy="2743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1993125785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045844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047884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30522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1519397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1958139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89180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4064566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8906704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459267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743638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4039257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599570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461572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Federated 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55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43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083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84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5133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Patch-FL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6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WSI-FL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987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551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3808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84830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1199" y="3621352"/>
            <a:ext cx="401350" cy="1075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4767935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32750" y="4951084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5583962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10250" y="5769230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24244" y="4032053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208540" y="4707653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41599" y="5523874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9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8841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Development plan 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29673"/>
              </p:ext>
            </p:extLst>
          </p:nvPr>
        </p:nvGraphicFramePr>
        <p:xfrm>
          <a:off x="1048331" y="973497"/>
          <a:ext cx="7752057" cy="274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02028"/>
              </p:ext>
            </p:extLst>
          </p:nvPr>
        </p:nvGraphicFramePr>
        <p:xfrm>
          <a:off x="1048331" y="1253911"/>
          <a:ext cx="7752057" cy="3596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 smtClean="0"/>
                        <a:t>Design Active Learning(ALs) system 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a database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Component Definitions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programing and feedback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Coordinate-based patch generation module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Image recommendation strategy design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/>
                        <a:t>Patch recommendation method (experiment)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recommendation method (experiment)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Update Sensitivity Analysis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3122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Design AL system application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5468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Applying AL system (1</a:t>
                      </a:r>
                      <a:r>
                        <a:rPr lang="en-US" altLang="ko-KR" sz="1200" b="1" baseline="30000" dirty="0" smtClean="0"/>
                        <a:t>st</a:t>
                      </a:r>
                      <a:r>
                        <a:rPr lang="en-US" altLang="ko-KR" sz="1200" b="1" dirty="0" smtClean="0"/>
                        <a:t> try)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7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Feedback and modification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942378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202299" y="1728023"/>
            <a:ext cx="1264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Design and Research</a:t>
            </a:r>
            <a:endParaRPr lang="ko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96250" y="4038142"/>
            <a:ext cx="401350" cy="8140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603345" y="1247817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54674" y="3123185"/>
            <a:ext cx="1264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Module design and programing</a:t>
            </a:r>
            <a:endParaRPr lang="ko-KR" altLang="en-US" sz="105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603345" y="2642979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95818" y="4234622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system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en-US" altLang="ko-KR" sz="1050" b="1" dirty="0" smtClean="0"/>
              <a:t>implement</a:t>
            </a:r>
            <a:endParaRPr lang="ko-KR" altLang="en-US" sz="105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02104" y="1247817"/>
            <a:ext cx="309698" cy="3602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511347" y="2984148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Active learning system</a:t>
            </a:r>
            <a:endParaRPr lang="ko-KR" altLang="en-US" sz="1050" b="1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115272" y="262188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36934" y="403051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8840" y="1232318"/>
            <a:ext cx="77520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51860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64489"/>
              </p:ext>
            </p:extLst>
          </p:nvPr>
        </p:nvGraphicFramePr>
        <p:xfrm>
          <a:off x="1048331" y="4916575"/>
          <a:ext cx="7752057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2542108369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4102707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3797859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2376879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106290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217573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8499220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9639454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9520524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4559854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0252657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818873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5016142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572368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15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28651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a database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211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System Design Complementation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23557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94055" y="492108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77975" y="5257464"/>
            <a:ext cx="12481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Design and Research</a:t>
            </a:r>
            <a:endParaRPr lang="ko-KR" altLang="en-US" sz="105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194800" y="4916575"/>
            <a:ext cx="309698" cy="105864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215037" y="5250487"/>
            <a:ext cx="11112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</a:rPr>
              <a:t>Incremental</a:t>
            </a:r>
            <a:r>
              <a:rPr lang="ko-KR" altLang="en-US" sz="1050" b="1" dirty="0">
                <a:solidFill>
                  <a:schemeClr val="dk1"/>
                </a:solidFill>
              </a:rPr>
              <a:t> </a:t>
            </a:r>
            <a:r>
              <a:rPr lang="en-US" altLang="ko-KR" sz="1050" b="1" dirty="0" smtClean="0">
                <a:solidFill>
                  <a:schemeClr val="dk1"/>
                </a:solidFill>
              </a:rPr>
              <a:t/>
            </a:r>
            <a:br>
              <a:rPr lang="en-US" altLang="ko-KR" sz="1050" b="1" dirty="0" smtClean="0">
                <a:solidFill>
                  <a:schemeClr val="dk1"/>
                </a:solidFill>
              </a:rPr>
            </a:br>
            <a:r>
              <a:rPr lang="en-US" altLang="ko-KR" sz="1050" b="1" dirty="0" smtClean="0">
                <a:solidFill>
                  <a:schemeClr val="dk1"/>
                </a:solidFill>
              </a:rPr>
              <a:t>learning 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4704726" y="1313841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917832" y="1607717"/>
            <a:ext cx="300025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950598" y="2723958"/>
            <a:ext cx="43926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0725" y="2152458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26859" y="2161629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24293" y="2446731"/>
            <a:ext cx="77775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968087" y="2971897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889986" y="2973013"/>
            <a:ext cx="1079510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383952" y="3277620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83952" y="3553845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977612" y="3277619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55786" y="3553844"/>
            <a:ext cx="270620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065540" y="3839594"/>
            <a:ext cx="527363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042172" y="4113708"/>
            <a:ext cx="85734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896772" y="4112936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241338" y="4385154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55688" y="4680429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714213" y="4999498"/>
            <a:ext cx="186584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913508" y="5004279"/>
            <a:ext cx="13778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984291" y="5277901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328833" y="5542775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469891" y="5819000"/>
            <a:ext cx="132407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4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9796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Development plan | 2023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38540"/>
              </p:ext>
            </p:extLst>
          </p:nvPr>
        </p:nvGraphicFramePr>
        <p:xfrm>
          <a:off x="1017760" y="1083362"/>
          <a:ext cx="7752057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algorithm design and implement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Patch-IL &amp; experiment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WSI-IL &amp; experiment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Design IL system application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Applying IL system (&amp; test)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Feedback and modification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18729" y="1372815"/>
            <a:ext cx="309698" cy="158927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801044" y="2043504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74224" y="1372815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74162" y="1500122"/>
            <a:ext cx="816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Module design and programing</a:t>
            </a:r>
            <a:endParaRPr lang="ko-KR" altLang="en-US" sz="900" b="1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1036259" y="1345848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06959" y="3068834"/>
            <a:ext cx="309698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490121" y="4313475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dk1"/>
                </a:solidFill>
              </a:rPr>
              <a:t>Federated learning system </a:t>
            </a:r>
            <a:endParaRPr lang="ko-KR" altLang="en-US" sz="105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75683" y="813884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74224" y="2188842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969318" y="2162069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50774"/>
              </p:ext>
            </p:extLst>
          </p:nvPr>
        </p:nvGraphicFramePr>
        <p:xfrm>
          <a:off x="1033466" y="3068834"/>
          <a:ext cx="7752057" cy="2743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1993125785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045844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047884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30522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1519397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1958139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89180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4064566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8906704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459267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743638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4039257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599570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461572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Federated learning (FL) system design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55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design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43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a database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083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System Design Complementation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84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 algorithm design and implement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5133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Patch-FL &amp; experiment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6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Implementing WSI-FL &amp; experiment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987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Design FL system application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551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Applying FL system (&amp; test)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3808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Feedback and modification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84830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78324" y="3066526"/>
            <a:ext cx="401350" cy="1075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81760" y="4213109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581760" y="5029136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065665" y="415282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98724" y="4969048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27995" y="238243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system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en-US" altLang="ko-KR" sz="1050" b="1" dirty="0" smtClean="0"/>
              <a:t>implement</a:t>
            </a:r>
            <a:endParaRPr lang="ko-KR" altLang="en-US" sz="105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405237" y="3289674"/>
            <a:ext cx="9178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Design and </a:t>
            </a:r>
            <a:br>
              <a:rPr lang="en-US" altLang="ko-KR" sz="1050" b="1" dirty="0" smtClean="0"/>
            </a:br>
            <a:r>
              <a:rPr lang="en-US" altLang="ko-KR" sz="1050" b="1" dirty="0" smtClean="0"/>
              <a:t>Research</a:t>
            </a:r>
            <a:endParaRPr lang="ko-KR" altLang="en-US" sz="1050" b="1" dirty="0" smtClean="0"/>
          </a:p>
          <a:p>
            <a:pPr algn="ctr"/>
            <a:endParaRPr lang="ko-KR" altLang="en-US" sz="105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83345" y="4350192"/>
            <a:ext cx="816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Module design and programing</a:t>
            </a:r>
            <a:endParaRPr lang="ko-KR" altLang="en-US" sz="900" b="1" dirty="0" smtClean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54395" y="5233743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system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en-US" altLang="ko-KR" sz="1050" b="1" dirty="0" smtClean="0"/>
              <a:t>implement</a:t>
            </a:r>
            <a:endParaRPr lang="ko-KR" altLang="en-US" sz="1050" b="1" dirty="0"/>
          </a:p>
        </p:txBody>
      </p:sp>
      <p:sp>
        <p:nvSpPr>
          <p:cNvPr id="43" name="직사각형 42"/>
          <p:cNvSpPr/>
          <p:nvPr/>
        </p:nvSpPr>
        <p:spPr>
          <a:xfrm>
            <a:off x="4678150" y="1440993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668625" y="1718883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668625" y="1985583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04505" y="2261808"/>
            <a:ext cx="101479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07833" y="2538790"/>
            <a:ext cx="98908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78141" y="2815772"/>
            <a:ext cx="68231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717389" y="3154392"/>
            <a:ext cx="642772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226278" y="3421092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226278" y="3687792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531998" y="3956515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071369" y="4240009"/>
            <a:ext cx="98908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065894" y="4524137"/>
            <a:ext cx="134293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056369" y="4790837"/>
            <a:ext cx="134293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088466" y="5076587"/>
            <a:ext cx="99324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554868" y="5343287"/>
            <a:ext cx="7462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021593" y="5629037"/>
            <a:ext cx="7462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</a:rPr>
              <a:t>Active learning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216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299106" y="2681440"/>
            <a:ext cx="77535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333" y="2685883"/>
            <a:ext cx="58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4224" y="2352287"/>
            <a:ext cx="112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WSI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991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tiling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2"/>
            <a:endCxn id="12" idx="0"/>
          </p:cNvCxnSpPr>
          <p:nvPr/>
        </p:nvCxnSpPr>
        <p:spPr>
          <a:xfrm flipH="1">
            <a:off x="780887" y="2149337"/>
            <a:ext cx="5694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97805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</a:t>
            </a:r>
            <a:r>
              <a:rPr lang="en-US" altLang="ko-KR" sz="110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6" idx="1"/>
          </p:cNvCxnSpPr>
          <p:nvPr/>
        </p:nvCxnSpPr>
        <p:spPr>
          <a:xfrm>
            <a:off x="1262668" y="3495252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90729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Feature cube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6994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</a:t>
            </a:r>
            <a:r>
              <a:rPr lang="en-US" altLang="ko-KR" sz="105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  <a:endCxn id="21" idx="2"/>
          </p:cNvCxnSpPr>
          <p:nvPr/>
        </p:nvCxnSpPr>
        <p:spPr>
          <a:xfrm flipH="1" flipV="1">
            <a:off x="2072510" y="2149337"/>
            <a:ext cx="7076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3"/>
            <a:endCxn id="22" idx="1"/>
          </p:cNvCxnSpPr>
          <p:nvPr/>
        </p:nvCxnSpPr>
        <p:spPr>
          <a:xfrm>
            <a:off x="2554291" y="1893698"/>
            <a:ext cx="302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996344" y="1508646"/>
            <a:ext cx="1278194" cy="2345588"/>
          </a:xfrm>
          <a:prstGeom prst="roundRect">
            <a:avLst>
              <a:gd name="adj" fmla="val 97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2" idx="3"/>
          </p:cNvCxnSpPr>
          <p:nvPr/>
        </p:nvCxnSpPr>
        <p:spPr>
          <a:xfrm>
            <a:off x="3820556" y="1893698"/>
            <a:ext cx="175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561367" y="3495252"/>
            <a:ext cx="14349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516641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16641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223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making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2306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copy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91135" y="3760678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Patch generator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674635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Tile maker</a:t>
            </a:r>
            <a:endParaRPr lang="ko-KR" altLang="en-US" sz="900" dirty="0"/>
          </a:p>
        </p:txBody>
      </p:sp>
      <p:cxnSp>
        <p:nvCxnSpPr>
          <p:cNvPr id="46" name="직선 화살표 연결선 45"/>
          <p:cNvCxnSpPr>
            <a:endCxn id="40" idx="1"/>
          </p:cNvCxnSpPr>
          <p:nvPr/>
        </p:nvCxnSpPr>
        <p:spPr>
          <a:xfrm flipV="1">
            <a:off x="5274538" y="3495252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480203" y="350498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475575" y="188397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5319275" y="1888834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55592" y="1893698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2735" y="142010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6683377" y="142470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VAST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5460190" y="3041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7867598" y="325906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data save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2" idx="3"/>
          </p:cNvCxnSpPr>
          <p:nvPr/>
        </p:nvCxnSpPr>
        <p:spPr>
          <a:xfrm flipV="1">
            <a:off x="7685868" y="3490388"/>
            <a:ext cx="195023" cy="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892179" y="2474500"/>
            <a:ext cx="914400" cy="413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43" idx="3"/>
            <a:endCxn id="57" idx="0"/>
          </p:cNvCxnSpPr>
          <p:nvPr/>
        </p:nvCxnSpPr>
        <p:spPr>
          <a:xfrm>
            <a:off x="7685868" y="1893698"/>
            <a:ext cx="663511" cy="580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0"/>
            <a:endCxn id="57" idx="2"/>
          </p:cNvCxnSpPr>
          <p:nvPr/>
        </p:nvCxnSpPr>
        <p:spPr>
          <a:xfrm flipV="1">
            <a:off x="8349379" y="2888379"/>
            <a:ext cx="0" cy="370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5085" y="1861085"/>
            <a:ext cx="797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 (starting training)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6704" y="2951932"/>
            <a:ext cx="797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order</a:t>
            </a:r>
            <a:endParaRPr lang="ko-KR" altLang="en-US" sz="1100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318720"/>
            <a:ext cx="3986659" cy="210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84" y="4313856"/>
            <a:ext cx="4044062" cy="2167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모서리가 둥근 직사각형 70"/>
          <p:cNvSpPr/>
          <p:nvPr/>
        </p:nvSpPr>
        <p:spPr>
          <a:xfrm>
            <a:off x="299107" y="4132094"/>
            <a:ext cx="8532054" cy="2534177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endCxn id="25" idx="2"/>
          </p:cNvCxnSpPr>
          <p:nvPr/>
        </p:nvCxnSpPr>
        <p:spPr>
          <a:xfrm flipV="1">
            <a:off x="4630184" y="3854234"/>
            <a:ext cx="5257" cy="274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299106" y="792986"/>
            <a:ext cx="8532054" cy="565290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014619" y="4006162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UI (selection)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30184" y="1358276"/>
            <a:ext cx="0" cy="1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19773" y="1168169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recommendation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515928" y="887835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sensitivity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analysis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35037" y="972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504771" y="3061973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8" name="TextBox 97"/>
          <p:cNvSpPr txBox="1"/>
          <p:nvPr/>
        </p:nvSpPr>
        <p:spPr>
          <a:xfrm>
            <a:off x="2767399" y="1454137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900711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 classifier</a:t>
            </a:r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3188090" y="218275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classifier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7084993" y="894499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WSI updating scenario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166523" y="894499"/>
            <a:ext cx="1264085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PI update strategy analysis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47737" y="898299"/>
            <a:ext cx="1429861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PI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conf</a:t>
            </a:r>
            <a:r>
              <a:rPr lang="en-US" altLang="ko-KR" sz="1100" dirty="0" smtClean="0">
                <a:solidFill>
                  <a:schemeClr val="tx1"/>
                </a:solidFill>
              </a:rPr>
              <a:t> score 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sensitivity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analysis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447" y="573082"/>
            <a:ext cx="203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PI: patch image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228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2846</Words>
  <Application>Microsoft Office PowerPoint</Application>
  <PresentationFormat>화면 슬라이드 쇼(4:3)</PresentationFormat>
  <Paragraphs>1440</Paragraphs>
  <Slides>41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25</cp:revision>
  <dcterms:created xsi:type="dcterms:W3CDTF">2022-06-21T06:36:46Z</dcterms:created>
  <dcterms:modified xsi:type="dcterms:W3CDTF">2022-06-22T04:59:06Z</dcterms:modified>
</cp:coreProperties>
</file>